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7.xml" ContentType="application/vnd.openxmlformats-officedocument.presentationml.notesSlide+xml"/>
  <Override PartName="/ppt/tags/tag34.xml" ContentType="application/vnd.openxmlformats-officedocument.presentationml.tags+xml"/>
  <Override PartName="/ppt/notesSlides/notesSlide28.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0.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41.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Lst>
  <p:notesMasterIdLst>
    <p:notesMasterId r:id="rId95"/>
  </p:notesMasterIdLst>
  <p:handoutMasterIdLst>
    <p:handoutMasterId r:id="rId96"/>
  </p:handoutMasterIdLst>
  <p:sldIdLst>
    <p:sldId id="256" r:id="rId2"/>
    <p:sldId id="275" r:id="rId3"/>
    <p:sldId id="333" r:id="rId4"/>
    <p:sldId id="370" r:id="rId5"/>
    <p:sldId id="334" r:id="rId6"/>
    <p:sldId id="49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460" r:id="rId21"/>
    <p:sldId id="457" r:id="rId22"/>
    <p:sldId id="551" r:id="rId23"/>
    <p:sldId id="268" r:id="rId24"/>
    <p:sldId id="270" r:id="rId25"/>
    <p:sldId id="271" r:id="rId26"/>
    <p:sldId id="570" r:id="rId27"/>
    <p:sldId id="410" r:id="rId28"/>
    <p:sldId id="383" r:id="rId29"/>
    <p:sldId id="384" r:id="rId30"/>
    <p:sldId id="465" r:id="rId31"/>
    <p:sldId id="385" r:id="rId32"/>
    <p:sldId id="411" r:id="rId33"/>
    <p:sldId id="501" r:id="rId34"/>
    <p:sldId id="412" r:id="rId35"/>
    <p:sldId id="572" r:id="rId36"/>
    <p:sldId id="503" r:id="rId37"/>
    <p:sldId id="552" r:id="rId38"/>
    <p:sldId id="417" r:id="rId39"/>
    <p:sldId id="409" r:id="rId40"/>
    <p:sldId id="418" r:id="rId41"/>
    <p:sldId id="420" r:id="rId42"/>
    <p:sldId id="419" r:id="rId43"/>
    <p:sldId id="421" r:id="rId44"/>
    <p:sldId id="422" r:id="rId45"/>
    <p:sldId id="423" r:id="rId46"/>
    <p:sldId id="563" r:id="rId47"/>
    <p:sldId id="559" r:id="rId48"/>
    <p:sldId id="564" r:id="rId49"/>
    <p:sldId id="560" r:id="rId50"/>
    <p:sldId id="583" r:id="rId51"/>
    <p:sldId id="582" r:id="rId52"/>
    <p:sldId id="584" r:id="rId53"/>
    <p:sldId id="585" r:id="rId54"/>
    <p:sldId id="561" r:id="rId55"/>
    <p:sldId id="562" r:id="rId56"/>
    <p:sldId id="566" r:id="rId57"/>
    <p:sldId id="565" r:id="rId58"/>
    <p:sldId id="567" r:id="rId59"/>
    <p:sldId id="569" r:id="rId60"/>
    <p:sldId id="568" r:id="rId61"/>
    <p:sldId id="571" r:id="rId62"/>
    <p:sldId id="523" r:id="rId63"/>
    <p:sldId id="513" r:id="rId64"/>
    <p:sldId id="437" r:id="rId65"/>
    <p:sldId id="558" r:id="rId66"/>
    <p:sldId id="439" r:id="rId67"/>
    <p:sldId id="440" r:id="rId68"/>
    <p:sldId id="496" r:id="rId69"/>
    <p:sldId id="467" r:id="rId70"/>
    <p:sldId id="500" r:id="rId71"/>
    <p:sldId id="574" r:id="rId72"/>
    <p:sldId id="434" r:id="rId73"/>
    <p:sldId id="466" r:id="rId74"/>
    <p:sldId id="448" r:id="rId75"/>
    <p:sldId id="517" r:id="rId76"/>
    <p:sldId id="520" r:id="rId77"/>
    <p:sldId id="470" r:id="rId78"/>
    <p:sldId id="469" r:id="rId79"/>
    <p:sldId id="485" r:id="rId80"/>
    <p:sldId id="472" r:id="rId81"/>
    <p:sldId id="512" r:id="rId82"/>
    <p:sldId id="575" r:id="rId83"/>
    <p:sldId id="577" r:id="rId84"/>
    <p:sldId id="580" r:id="rId85"/>
    <p:sldId id="578" r:id="rId86"/>
    <p:sldId id="576" r:id="rId87"/>
    <p:sldId id="579" r:id="rId88"/>
    <p:sldId id="508" r:id="rId89"/>
    <p:sldId id="427" r:id="rId90"/>
    <p:sldId id="549" r:id="rId91"/>
    <p:sldId id="342" r:id="rId92"/>
    <p:sldId id="307" r:id="rId93"/>
    <p:sldId id="581" r:id="rId94"/>
  </p:sldIdLst>
  <p:sldSz cx="12192000" cy="6858000"/>
  <p:notesSz cx="7315200" cy="9601200"/>
  <p:embeddedFontLst>
    <p:embeddedFont>
      <p:font typeface="Book Antiqua" panose="02040602050305030304" pitchFamily="18" charset="0"/>
      <p:regular r:id="rId97"/>
      <p:bold r:id="rId98"/>
      <p:italic r:id="rId99"/>
      <p:boldItalic r:id="rId100"/>
    </p:embeddedFont>
    <p:embeddedFont>
      <p:font typeface="Calibri" panose="020F0502020204030204" pitchFamily="34" charset="0"/>
      <p:regular r:id="rId101"/>
      <p:bold r:id="rId102"/>
      <p:italic r:id="rId103"/>
      <p:boldItalic r:id="rId104"/>
    </p:embeddedFont>
    <p:embeddedFont>
      <p:font typeface="Cambria Math" panose="02040503050406030204" pitchFamily="18" charset="0"/>
      <p:regular r:id="rId105"/>
    </p:embeddedFont>
    <p:embeddedFont>
      <p:font typeface="Candara" panose="020E0502030303020204" pitchFamily="34" charset="0"/>
      <p:regular r:id="rId106"/>
      <p:bold r:id="rId107"/>
      <p:italic r:id="rId108"/>
      <p:boldItalic r:id="rId109"/>
    </p:embeddedFont>
    <p:embeddedFont>
      <p:font typeface="Century Gothic" panose="020B0502020202020204" pitchFamily="34" charset="0"/>
      <p:regular r:id="rId110"/>
      <p:bold r:id="rId111"/>
      <p:italic r:id="rId112"/>
      <p:boldItalic r:id="rId113"/>
    </p:embeddedFont>
    <p:embeddedFont>
      <p:font typeface="Monotype Sorts" panose="020B0604020202020204" charset="0"/>
      <p:regular r:id="rId114"/>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79" autoAdjust="0"/>
    <p:restoredTop sz="73423" autoAdjust="0"/>
  </p:normalViewPr>
  <p:slideViewPr>
    <p:cSldViewPr snapToGrid="0">
      <p:cViewPr varScale="1">
        <p:scale>
          <a:sx n="47" d="100"/>
          <a:sy n="47" d="100"/>
        </p:scale>
        <p:origin x="60" y="846"/>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6.fntdata"/><Relationship Id="rId16" Type="http://schemas.openxmlformats.org/officeDocument/2006/relationships/slide" Target="slides/slide15.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7.fntdata"/><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0.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xfrm>
            <a:off x="457200" y="720725"/>
            <a:ext cx="6400800" cy="3600450"/>
          </a:xfrm>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xfrm>
            <a:off x="457200" y="720725"/>
            <a:ext cx="6400800" cy="3600450"/>
          </a:xfrm>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xfrm>
            <a:off x="457200" y="720725"/>
            <a:ext cx="6400800" cy="3600450"/>
          </a:xfrm>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xfrm>
            <a:off x="457200" y="720725"/>
            <a:ext cx="6400800" cy="3600450"/>
          </a:xfrm>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xfrm>
            <a:off x="457200" y="720725"/>
            <a:ext cx="6400800" cy="3600450"/>
          </a:xfrm>
          <a:ln/>
        </p:spPr>
      </p:sp>
      <p:sp>
        <p:nvSpPr>
          <p:cNvPr id="166915" name="Rectangle 3"/>
          <p:cNvSpPr>
            <a:spLocks noGrp="1" noChangeArrowheads="1"/>
          </p:cNvSpPr>
          <p:nvPr>
            <p:ph type="body" idx="1"/>
          </p:nvPr>
        </p:nvSpPr>
        <p:spPr/>
        <p:txBody>
          <a:bodyPr/>
          <a:lstStyle/>
          <a:p>
            <a:r>
              <a:rPr lang="en-US" sz="1200" kern="1200" dirty="0">
                <a:solidFill>
                  <a:schemeClr val="tx1"/>
                </a:solidFill>
                <a:effectLst/>
                <a:latin typeface="Arial" pitchFamily="34" charset="0"/>
                <a:ea typeface="+mn-ea"/>
                <a:cs typeface="+mn-cs"/>
              </a:rPr>
              <a:t>https://www.youtube.com/watch?v=9tqk2cFDi5o#t=226</a:t>
            </a:r>
          </a:p>
          <a:p>
            <a:endParaRPr lang="en-US" sz="1200" kern="1200" dirty="0">
              <a:solidFill>
                <a:schemeClr val="tx1"/>
              </a:solidFill>
              <a:effectLst/>
              <a:latin typeface="Arial" pitchFamily="34" charset="0"/>
              <a:ea typeface="+mn-ea"/>
              <a:cs typeface="+mn-cs"/>
            </a:endParaRPr>
          </a:p>
          <a:p>
            <a:r>
              <a:rPr lang="en-US" dirty="0"/>
              <a:t>https://youtu.be/My4</a:t>
            </a:r>
          </a:p>
          <a:p>
            <a:endParaRPr lang="en-US" dirty="0"/>
          </a:p>
          <a:p>
            <a:endParaRPr lang="en-US" dirty="0"/>
          </a:p>
          <a:p>
            <a:r>
              <a:rPr lang="en-US" dirty="0"/>
              <a:t>&lt;iframe width="640" height="360" </a:t>
            </a:r>
            <a:r>
              <a:rPr lang="en-US" dirty="0" err="1"/>
              <a:t>src</a:t>
            </a:r>
            <a:r>
              <a:rPr lang="en-US" dirty="0"/>
              <a:t>="https://www.youtube.com/embed/9tqk2cFDi5o?autoplay=1&amp;start=226&amp;end=240"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&gt;&lt;/iframe&gt;RA5I0FKs?t=28</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https://youtu.be/My4RA5I0FKs?t=28</a:t>
            </a:r>
          </a:p>
          <a:p>
            <a:endParaRPr lang="en-US" dirty="0"/>
          </a:p>
          <a:p>
            <a:r>
              <a:rPr lang="en-US" dirty="0"/>
              <a:t>&lt;iframe width="1280" height="720" </a:t>
            </a:r>
            <a:r>
              <a:rPr lang="en-US" dirty="0" err="1"/>
              <a:t>src</a:t>
            </a:r>
            <a:r>
              <a:rPr lang="en-US" dirty="0"/>
              <a:t>="https://www.youtube.com/embed/My4RA5I0FKs?autoplay=1&amp;start=28&amp;end=48"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r>
              <a:rPr lang="en-US" dirty="0"/>
              <a:t>Example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="https://www.youtube.com/embed/oHcKJD_OdfI?autoplay=1&amp;start=285&amp;end=360"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416476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 happens if we have an </a:t>
            </a:r>
            <a:r>
              <a:rPr lang="en-US" baseline="0" dirty="0" err="1"/>
              <a:t>upflow</a:t>
            </a:r>
            <a:r>
              <a:rPr lang="en-US" baseline="0" dirty="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a:p>
            <a:r>
              <a:rPr lang="en-US" dirty="0"/>
              <a:t>Density of sand + water (not yet expanded) is 2 * water density</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Also! Dirty</a:t>
            </a:r>
            <a:r>
              <a:rPr lang="en-US" baseline="0" dirty="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would happen if we tried this in a water filtration plant (AguaClara or otherwise)?</a:t>
            </a:r>
          </a:p>
          <a:p>
            <a:r>
              <a:rPr lang="en-US" dirty="0"/>
              <a:t>Eventually head loss would drop! Because sand would wash out!</a:t>
            </a:r>
          </a:p>
        </p:txBody>
      </p:sp>
      <p:sp>
        <p:nvSpPr>
          <p:cNvPr id="4" name="Slide Number Placeholder 3"/>
          <p:cNvSpPr>
            <a:spLocks noGrp="1"/>
          </p:cNvSpPr>
          <p:nvPr>
            <p:ph type="sldNum" sz="quarter" idx="5"/>
          </p:nvPr>
        </p:nvSpPr>
        <p:spPr/>
        <p:txBody>
          <a:bodyPr/>
          <a:lstStyle/>
          <a:p>
            <a:fld id="{F6B90027-AD36-416E-8B0F-CCCC7E8FF223}" type="slidenum">
              <a:rPr lang="en-US" smtClean="0"/>
              <a:pPr/>
              <a:t>35</a:t>
            </a:fld>
            <a:endParaRPr lang="en-US"/>
          </a:p>
        </p:txBody>
      </p:sp>
    </p:spTree>
    <p:extLst>
      <p:ext uri="{BB962C8B-B14F-4D97-AF65-F5344CB8AC3E}">
        <p14:creationId xmlns:p14="http://schemas.microsoft.com/office/powerpoint/2010/main" val="19203518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xfrm>
            <a:off x="457200" y="720725"/>
            <a:ext cx="6400800" cy="3600450"/>
          </a:xfrm>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48</a:t>
            </a:fld>
            <a:endParaRPr lang="en-US"/>
          </a:p>
        </p:txBody>
      </p:sp>
    </p:spTree>
    <p:extLst>
      <p:ext uri="{BB962C8B-B14F-4D97-AF65-F5344CB8AC3E}">
        <p14:creationId xmlns:p14="http://schemas.microsoft.com/office/powerpoint/2010/main" val="250362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51</a:t>
            </a:fld>
            <a:endParaRPr lang="en-US"/>
          </a:p>
        </p:txBody>
      </p:sp>
    </p:spTree>
    <p:extLst>
      <p:ext uri="{BB962C8B-B14F-4D97-AF65-F5344CB8AC3E}">
        <p14:creationId xmlns:p14="http://schemas.microsoft.com/office/powerpoint/2010/main" val="504058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Notice that the inlets have different numbers of orifices.</a:t>
            </a:r>
          </a:p>
          <a:p>
            <a:r>
              <a:rPr lang="en-US" dirty="0"/>
              <a:t>We get equal flow during filtration by adding head loss to the backwash inlet with an orifice.</a:t>
            </a:r>
          </a:p>
        </p:txBody>
      </p:sp>
      <p:sp>
        <p:nvSpPr>
          <p:cNvPr id="4" name="Slide Number Placeholder 3"/>
          <p:cNvSpPr>
            <a:spLocks noGrp="1"/>
          </p:cNvSpPr>
          <p:nvPr>
            <p:ph type="sldNum" sz="quarter" idx="5"/>
          </p:nvPr>
        </p:nvSpPr>
        <p:spPr/>
        <p:txBody>
          <a:bodyPr/>
          <a:lstStyle/>
          <a:p>
            <a:fld id="{F6B90027-AD36-416E-8B0F-CCCC7E8FF223}" type="slidenum">
              <a:rPr lang="en-US" smtClean="0"/>
              <a:pPr/>
              <a:t>57</a:t>
            </a:fld>
            <a:endParaRPr lang="en-US"/>
          </a:p>
        </p:txBody>
      </p:sp>
    </p:spTree>
    <p:extLst>
      <p:ext uri="{BB962C8B-B14F-4D97-AF65-F5344CB8AC3E}">
        <p14:creationId xmlns:p14="http://schemas.microsoft.com/office/powerpoint/2010/main" val="829053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65</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xfrm>
            <a:off x="457200" y="720725"/>
            <a:ext cx="6400800" cy="3600450"/>
          </a:xfrm>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could tell if sand is fluidized</a:t>
            </a:r>
          </a:p>
        </p:txBody>
      </p:sp>
      <p:sp>
        <p:nvSpPr>
          <p:cNvPr id="4" name="Slide Number Placeholder 3"/>
          <p:cNvSpPr>
            <a:spLocks noGrp="1"/>
          </p:cNvSpPr>
          <p:nvPr>
            <p:ph type="sldNum" sz="quarter" idx="5"/>
          </p:nvPr>
        </p:nvSpPr>
        <p:spPr/>
        <p:txBody>
          <a:bodyPr/>
          <a:lstStyle/>
          <a:p>
            <a:fld id="{F6B90027-AD36-416E-8B0F-CCCC7E8FF223}" type="slidenum">
              <a:rPr lang="en-US" smtClean="0"/>
              <a:pPr/>
              <a:t>71</a:t>
            </a:fld>
            <a:endParaRPr lang="en-US"/>
          </a:p>
        </p:txBody>
      </p:sp>
    </p:spTree>
    <p:extLst>
      <p:ext uri="{BB962C8B-B14F-4D97-AF65-F5344CB8AC3E}">
        <p14:creationId xmlns:p14="http://schemas.microsoft.com/office/powerpoint/2010/main" val="3317711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228600" indent="-228600">
              <a:buAutoNum type="arabicParenR"/>
            </a:pPr>
            <a:r>
              <a:rPr lang="en-US" dirty="0"/>
              <a:t>All the inlets with most coming from top inlet</a:t>
            </a:r>
          </a:p>
          <a:p>
            <a:pPr marL="228600" indent="-228600">
              <a:buAutoNum type="arabicParenR"/>
            </a:pPr>
            <a:r>
              <a:rPr lang="en-US" dirty="0"/>
              <a:t>Top inlet</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80</a:t>
            </a:fld>
            <a:endParaRPr lang="en-US"/>
          </a:p>
        </p:txBody>
      </p:sp>
    </p:spTree>
    <p:extLst>
      <p:ext uri="{BB962C8B-B14F-4D97-AF65-F5344CB8AC3E}">
        <p14:creationId xmlns:p14="http://schemas.microsoft.com/office/powerpoint/2010/main" val="29227524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82</a:t>
            </a:fld>
            <a:endParaRPr lang="en-US"/>
          </a:p>
        </p:txBody>
      </p:sp>
    </p:spTree>
    <p:extLst>
      <p:ext uri="{BB962C8B-B14F-4D97-AF65-F5344CB8AC3E}">
        <p14:creationId xmlns:p14="http://schemas.microsoft.com/office/powerpoint/2010/main" val="33210055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228600" indent="-228600">
              <a:buAutoNum type="arabicParenR"/>
            </a:pPr>
            <a:r>
              <a:rPr lang="en-US" dirty="0"/>
              <a:t>Water drains out of vertical section of pipe</a:t>
            </a:r>
          </a:p>
          <a:p>
            <a:pPr marL="228600" indent="-228600">
              <a:buAutoNum type="arabicParenR"/>
            </a:pPr>
            <a:r>
              <a:rPr lang="en-US" dirty="0"/>
              <a:t>Can’t get enough flow to flush air out of vertical section of pipe and thus can’t generate enough pressure difference across the sand to suspend it.</a:t>
            </a:r>
          </a:p>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83</a:t>
            </a:fld>
            <a:endParaRPr lang="en-US"/>
          </a:p>
        </p:txBody>
      </p:sp>
    </p:spTree>
    <p:extLst>
      <p:ext uri="{BB962C8B-B14F-4D97-AF65-F5344CB8AC3E}">
        <p14:creationId xmlns:p14="http://schemas.microsoft.com/office/powerpoint/2010/main" val="733422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Density of sand + water (not yet expanded) is 2 * water density</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84</a:t>
            </a:fld>
            <a:endParaRPr lang="en-US"/>
          </a:p>
        </p:txBody>
      </p:sp>
    </p:spTree>
    <p:extLst>
      <p:ext uri="{BB962C8B-B14F-4D97-AF65-F5344CB8AC3E}">
        <p14:creationId xmlns:p14="http://schemas.microsoft.com/office/powerpoint/2010/main" val="28825723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Density of sand + water (not yet expanded) is 2 * water density</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85</a:t>
            </a:fld>
            <a:endParaRPr lang="en-US"/>
          </a:p>
        </p:txBody>
      </p:sp>
    </p:spTree>
    <p:extLst>
      <p:ext uri="{BB962C8B-B14F-4D97-AF65-F5344CB8AC3E}">
        <p14:creationId xmlns:p14="http://schemas.microsoft.com/office/powerpoint/2010/main" val="1620226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xfrm>
            <a:off x="457200" y="720725"/>
            <a:ext cx="6400800" cy="3600450"/>
          </a:xfrm>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89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91</a:t>
            </a:fld>
            <a:endParaRPr lang="en-US"/>
          </a:p>
        </p:txBody>
      </p:sp>
      <p:sp>
        <p:nvSpPr>
          <p:cNvPr id="244738" name="Rectangle 2"/>
          <p:cNvSpPr>
            <a:spLocks noGrp="1" noRot="1" noChangeAspect="1" noChangeArrowheads="1" noTextEdit="1"/>
          </p:cNvSpPr>
          <p:nvPr>
            <p:ph type="sldImg"/>
          </p:nvPr>
        </p:nvSpPr>
        <p:spPr>
          <a:xfrm>
            <a:off x="457200" y="720725"/>
            <a:ext cx="6400800" cy="3600450"/>
          </a:xfrm>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92</a:t>
            </a:fld>
            <a:endParaRPr lang="en-US"/>
          </a:p>
        </p:txBody>
      </p:sp>
      <p:sp>
        <p:nvSpPr>
          <p:cNvPr id="190466" name="Rectangle 2"/>
          <p:cNvSpPr>
            <a:spLocks noGrp="1" noRot="1" noChangeAspect="1" noChangeArrowheads="1" noTextEdit="1"/>
          </p:cNvSpPr>
          <p:nvPr>
            <p:ph type="sldImg"/>
          </p:nvPr>
        </p:nvSpPr>
        <p:spPr>
          <a:xfrm>
            <a:off x="457200" y="720725"/>
            <a:ext cx="6400800" cy="3600450"/>
          </a:xfrm>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93</a:t>
            </a:fld>
            <a:endParaRPr lang="en-US"/>
          </a:p>
        </p:txBody>
      </p:sp>
    </p:spTree>
    <p:extLst>
      <p:ext uri="{BB962C8B-B14F-4D97-AF65-F5344CB8AC3E}">
        <p14:creationId xmlns:p14="http://schemas.microsoft.com/office/powerpoint/2010/main" val="180691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xfrm>
            <a:off x="457200" y="720725"/>
            <a:ext cx="6400800" cy="3600450"/>
          </a:xfrm>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xfrm>
            <a:off x="457200" y="720725"/>
            <a:ext cx="6400800" cy="3600450"/>
          </a:xfrm>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931044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13402617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161480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2159546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1636654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28970093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0000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0000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solidFill>
                  <a:srgbClr val="000000"/>
                </a:solidFill>
              </a:rPr>
              <a:pPr/>
              <a:t>‹#›</a:t>
            </a:fld>
            <a:endParaRPr lang="en-US">
              <a:solidFill>
                <a:srgbClr val="0000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4668659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tags" Target="../tags/tag4.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ideo" Target="https://www.youtube.com/embed/9tqk2cFDi5o?autoplay=1&amp;start=226&amp;end=240" TargetMode="Externa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My4RA5I0FKs?autoplay=1&amp;start=28&amp;end=48" TargetMode="Externa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2.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5.xml"/><Relationship Id="rId18" Type="http://schemas.openxmlformats.org/officeDocument/2006/relationships/image" Target="../media/image46.png"/><Relationship Id="rId26" Type="http://schemas.openxmlformats.org/officeDocument/2006/relationships/image" Target="../media/image55.png"/><Relationship Id="rId3" Type="http://schemas.openxmlformats.org/officeDocument/2006/relationships/tags" Target="../tags/tag12.xml"/><Relationship Id="rId21" Type="http://schemas.openxmlformats.org/officeDocument/2006/relationships/image" Target="../media/image50.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40.emf"/><Relationship Id="rId25" Type="http://schemas.openxmlformats.org/officeDocument/2006/relationships/image" Target="../media/image54.png"/><Relationship Id="rId2" Type="http://schemas.openxmlformats.org/officeDocument/2006/relationships/tags" Target="../tags/tag11.xml"/><Relationship Id="rId16" Type="http://schemas.openxmlformats.org/officeDocument/2006/relationships/image" Target="../media/image48.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53.png"/><Relationship Id="rId5" Type="http://schemas.openxmlformats.org/officeDocument/2006/relationships/tags" Target="../tags/tag14.xml"/><Relationship Id="rId15" Type="http://schemas.openxmlformats.org/officeDocument/2006/relationships/image" Target="../media/image45.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19.xml"/><Relationship Id="rId19" Type="http://schemas.openxmlformats.org/officeDocument/2006/relationships/image" Target="../media/image47.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4.xml"/><Relationship Id="rId7" Type="http://schemas.openxmlformats.org/officeDocument/2006/relationships/image" Target="../media/image5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24.xml"/><Relationship Id="rId11" Type="http://schemas.openxmlformats.org/officeDocument/2006/relationships/image" Target="../media/image61.png"/><Relationship Id="rId5" Type="http://schemas.openxmlformats.org/officeDocument/2006/relationships/slideLayout" Target="../slideLayouts/slideLayout5.xml"/><Relationship Id="rId10" Type="http://schemas.openxmlformats.org/officeDocument/2006/relationships/image" Target="../media/image60.png"/><Relationship Id="rId4" Type="http://schemas.openxmlformats.org/officeDocument/2006/relationships/tags" Target="../tags/tag25.xml"/><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3.png"/><Relationship Id="rId5" Type="http://schemas.openxmlformats.org/officeDocument/2006/relationships/image" Target="../media/image4.jpeg"/><Relationship Id="rId4"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png"/><Relationship Id="rId3" Type="http://schemas.openxmlformats.org/officeDocument/2006/relationships/tags" Target="../tags/tag29.xml"/><Relationship Id="rId7" Type="http://schemas.openxmlformats.org/officeDocument/2006/relationships/image" Target="../media/image65.png"/><Relationship Id="rId12" Type="http://schemas.openxmlformats.org/officeDocument/2006/relationships/image" Target="../media/image5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Layout" Target="../slideLayouts/slideLayout5.xml"/><Relationship Id="rId11" Type="http://schemas.openxmlformats.org/officeDocument/2006/relationships/image" Target="../media/image67.png"/><Relationship Id="rId5" Type="http://schemas.openxmlformats.org/officeDocument/2006/relationships/tags" Target="../tags/tag31.xml"/><Relationship Id="rId10" Type="http://schemas.openxmlformats.org/officeDocument/2006/relationships/image" Target="../media/image45.jpeg"/><Relationship Id="rId4" Type="http://schemas.openxmlformats.org/officeDocument/2006/relationships/tags" Target="../tags/tag30.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71.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7.xml"/><Relationship Id="rId7" Type="http://schemas.openxmlformats.org/officeDocument/2006/relationships/image" Target="../media/image7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5.jpeg"/><Relationship Id="rId5" Type="http://schemas.openxmlformats.org/officeDocument/2006/relationships/notesSlide" Target="../notesSlides/notesSlide29.xml"/><Relationship Id="rId4" Type="http://schemas.openxmlformats.org/officeDocument/2006/relationships/slideLayout" Target="../slideLayouts/slideLayout5.xml"/><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9.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5" Type="http://schemas.openxmlformats.org/officeDocument/2006/relationships/image" Target="../media/image4.jpe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emf"/><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8.png"/><Relationship Id="rId5" Type="http://schemas.openxmlformats.org/officeDocument/2006/relationships/image" Target="../media/image45.jpeg"/><Relationship Id="rId4" Type="http://schemas.openxmlformats.org/officeDocument/2006/relationships/notesSlide" Target="../notesSlides/notesSlide36.xml"/></Relationships>
</file>

<file path=ppt/slides/_rels/slide6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www.google.com/patents/US2017263" TargetMode="Externa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45.jpeg"/><Relationship Id="rId4"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tags" Target="../tags/tag43.xml"/><Relationship Id="rId7" Type="http://schemas.openxmlformats.org/officeDocument/2006/relationships/image" Target="../media/image102.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101.png"/><Relationship Id="rId5" Type="http://schemas.openxmlformats.org/officeDocument/2006/relationships/slideLayout" Target="../slideLayouts/slideLayout2.xml"/><Relationship Id="rId10" Type="http://schemas.openxmlformats.org/officeDocument/2006/relationships/image" Target="../media/image104.png"/><Relationship Id="rId4" Type="http://schemas.openxmlformats.org/officeDocument/2006/relationships/tags" Target="../tags/tag44.xml"/><Relationship Id="rId9"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3.png"/><Relationship Id="rId5" Type="http://schemas.openxmlformats.org/officeDocument/2006/relationships/image" Target="../media/image4.jpeg"/><Relationship Id="rId4" Type="http://schemas.openxmlformats.org/officeDocument/2006/relationships/notesSlide" Target="../notesSlides/notesSlide40.xml"/></Relationships>
</file>

<file path=ppt/slides/_rels/slide7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49.xml"/><Relationship Id="rId7" Type="http://schemas.openxmlformats.org/officeDocument/2006/relationships/image" Target="../media/image105.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5.jpeg"/><Relationship Id="rId5" Type="http://schemas.openxmlformats.org/officeDocument/2006/relationships/notesSlide" Target="../notesSlides/notesSlide41.xml"/><Relationship Id="rId4"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tags" Target="../tags/tag52.xml"/><Relationship Id="rId7" Type="http://schemas.openxmlformats.org/officeDocument/2006/relationships/image" Target="../media/image105.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5.jpeg"/><Relationship Id="rId5" Type="http://schemas.openxmlformats.org/officeDocument/2006/relationships/notesSlide" Target="../notesSlides/notesSlide42.xml"/><Relationship Id="rId4"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79.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74.png"/><Relationship Id="rId17" Type="http://schemas.openxmlformats.org/officeDocument/2006/relationships/image" Target="../media/image113.png"/><Relationship Id="rId2" Type="http://schemas.openxmlformats.org/officeDocument/2006/relationships/tags" Target="../tags/tag54.xml"/><Relationship Id="rId16" Type="http://schemas.openxmlformats.org/officeDocument/2006/relationships/image" Target="../media/image112.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09.png"/><Relationship Id="rId5" Type="http://schemas.openxmlformats.org/officeDocument/2006/relationships/tags" Target="../tags/tag57.xml"/><Relationship Id="rId15" Type="http://schemas.openxmlformats.org/officeDocument/2006/relationships/image" Target="../media/image111.png"/><Relationship Id="rId10" Type="http://schemas.openxmlformats.org/officeDocument/2006/relationships/image" Target="../media/image45.jpeg"/><Relationship Id="rId4" Type="http://schemas.openxmlformats.org/officeDocument/2006/relationships/tags" Target="../tags/tag56.xml"/><Relationship Id="rId9" Type="http://schemas.openxmlformats.org/officeDocument/2006/relationships/notesSlide" Target="../notesSlides/notesSlide44.xml"/><Relationship Id="rId14" Type="http://schemas.openxmlformats.org/officeDocument/2006/relationships/image" Target="../media/image110.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jpeg"/><Relationship Id="rId5" Type="http://schemas.openxmlformats.org/officeDocument/2006/relationships/image" Target="../media/image119.png"/><Relationship Id="rId4" Type="http://schemas.openxmlformats.org/officeDocument/2006/relationships/image" Target="../media/image118.png"/></Relationships>
</file>

<file path=ppt/slides/_rels/slide8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92.png"/><Relationship Id="rId5" Type="http://schemas.openxmlformats.org/officeDocument/2006/relationships/image" Target="../media/image89.png"/><Relationship Id="rId4" Type="http://schemas.openxmlformats.org/officeDocument/2006/relationships/image" Target="../media/image12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oleObject" Target="../embeddings/oleObject1.bin"/><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3E48D1-0624-4270-BB6B-CDEF1B21D17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8680A82-85AA-4BDD-810C-3F4851549C45}"/>
              </a:ext>
            </a:extLst>
          </p:cNvPr>
          <p:cNvPicPr>
            <a:picLocks noChangeAspect="1"/>
          </p:cNvPicPr>
          <p:nvPr/>
        </p:nvPicPr>
        <p:blipFill>
          <a:blip r:embed="rId3"/>
          <a:stretch>
            <a:fillRect/>
          </a:stretch>
        </p:blipFill>
        <p:spPr>
          <a:xfrm>
            <a:off x="0" y="0"/>
            <a:ext cx="7965196" cy="6858000"/>
          </a:xfrm>
          <a:prstGeom prst="rect">
            <a:avLst/>
          </a:prstGeom>
        </p:spPr>
      </p:pic>
      <p:sp>
        <p:nvSpPr>
          <p:cNvPr id="2050" name="Rectangle 2"/>
          <p:cNvSpPr>
            <a:spLocks noGrp="1" noChangeArrowheads="1"/>
          </p:cNvSpPr>
          <p:nvPr>
            <p:ph type="ctrTitle" sz="quarter"/>
          </p:nvPr>
        </p:nvSpPr>
        <p:spPr>
          <a:xfrm>
            <a:off x="7905750" y="552450"/>
            <a:ext cx="3446318" cy="1470025"/>
          </a:xfrm>
        </p:spPr>
        <p:txBody>
          <a:bodyPr/>
          <a:lstStyle/>
          <a:p>
            <a:r>
              <a:rPr lang="en-US" dirty="0"/>
              <a:t>Filtration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Filtration is a land and capital intensive option</a:t>
            </a:r>
          </a:p>
        </p:txBody>
      </p:sp>
      <p:sp>
        <p:nvSpPr>
          <p:cNvPr id="235523" name="Rectangle 3"/>
          <p:cNvSpPr>
            <a:spLocks noGrp="1" noChangeArrowheads="1"/>
          </p:cNvSpPr>
          <p:nvPr>
            <p:ph idx="1"/>
          </p:nvPr>
        </p:nvSpPr>
        <p:spPr>
          <a:xfrm>
            <a:off x="457199" y="1600200"/>
            <a:ext cx="752475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8462974" y="22100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1959747" y="2463193"/>
            <a:ext cx="7829550" cy="3209925"/>
          </a:xfrm>
          <a:prstGeom prst="rect">
            <a:avLst/>
          </a:prstGeom>
          <a:noFill/>
          <a:ln w="9525">
            <a:noFill/>
            <a:miter lim="800000"/>
            <a:headEnd/>
            <a:tailEnd/>
          </a:ln>
        </p:spPr>
      </p:pic>
      <p:sp>
        <p:nvSpPr>
          <p:cNvPr id="4" name="TextBox 3"/>
          <p:cNvSpPr txBox="1"/>
          <p:nvPr/>
        </p:nvSpPr>
        <p:spPr>
          <a:xfrm>
            <a:off x="1994733" y="17159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3926083" y="17757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6233448" y="17244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8096428" y="19979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1959747" y="34181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3811190" y="40681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7905750"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8251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510381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83820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165735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1428750" y="0"/>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4801214" y="3274145"/>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6580852" y="226144"/>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6197398" y="487753"/>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3552516" y="206479"/>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5346597" y="468089"/>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5346597" y="468089"/>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4449556" y="468089"/>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1373060" y="6858002"/>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875E-6 0 L -1.875E-6 -1.00972 " pathEditMode="relative" rAng="0" ptsTypes="AA">
                                      <p:cBhvr>
                                        <p:cTn id="6" dur="500" fill="hold"/>
                                        <p:tgtEl>
                                          <p:spTgt spid="12"/>
                                        </p:tgtEl>
                                        <p:attrNameLst>
                                          <p:attrName>ppt_x</p:attrName>
                                          <p:attrName>ppt_y</p:attrName>
                                        </p:attrNameLst>
                                      </p:cBhvr>
                                      <p:rCtr x="0" y="-5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5975" y="1600200"/>
            <a:ext cx="8045450" cy="452596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1729098" y="306348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85893" y="175371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354374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858775" y="367460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67656" y="349287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890495" y="5036312"/>
            <a:ext cx="2438400" cy="1200150"/>
          </a:xfrm>
          <a:prstGeom prst="rect">
            <a:avLst/>
          </a:prstGeom>
          <a:noFill/>
          <a:ln w="9525">
            <a:noFill/>
            <a:miter lim="800000"/>
            <a:headEnd/>
            <a:tailEnd/>
          </a:ln>
        </p:spPr>
      </p:pic>
      <p:sp>
        <p:nvSpPr>
          <p:cNvPr id="8" name="TextBox 7"/>
          <p:cNvSpPr txBox="1"/>
          <p:nvPr/>
        </p:nvSpPr>
        <p:spPr>
          <a:xfrm>
            <a:off x="1746191" y="314894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2310213" y="373006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3223189" y="38226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4136165" y="391521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5655893" y="376851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6406499" y="38440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7157105" y="39194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8745200" y="37386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9341981" y="373717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9802030" y="376138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6268008" y="179595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4247716" y="532055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677824" y="612523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774969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7391400"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860519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Invention of </a:t>
            </a:r>
            <a:r>
              <a:rPr lang="en-US" dirty="0" err="1"/>
              <a:t>StaRS</a:t>
            </a:r>
            <a:endParaRPr lang="en-US" dirty="0"/>
          </a:p>
          <a:p>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3234225" y="254168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661375" y="1947444"/>
            <a:ext cx="1678002" cy="383022"/>
          </a:xfrm>
          <a:prstGeom prst="rect">
            <a:avLst/>
          </a:prstGeom>
          <a:noFill/>
          <a:ln w="9525">
            <a:noFill/>
            <a:miter lim="800000"/>
            <a:headEnd/>
            <a:tailEnd/>
          </a:ln>
        </p:spPr>
      </p:pic>
      <p:sp>
        <p:nvSpPr>
          <p:cNvPr id="13" name="TextBox 12"/>
          <p:cNvSpPr txBox="1"/>
          <p:nvPr/>
        </p:nvSpPr>
        <p:spPr>
          <a:xfrm>
            <a:off x="6485210" y="409917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any 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106809" y="178200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06809" y="370188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02140" y="452646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102140" y="5517097"/>
            <a:ext cx="3812571" cy="665905"/>
          </a:xfrm>
          <a:prstGeom prst="rect">
            <a:avLst/>
          </a:prstGeom>
        </p:spPr>
      </p:pic>
      <p:sp>
        <p:nvSpPr>
          <p:cNvPr id="3" name="TextBox 2"/>
          <p:cNvSpPr txBox="1"/>
          <p:nvPr/>
        </p:nvSpPr>
        <p:spPr>
          <a:xfrm>
            <a:off x="6772533" y="1886002"/>
            <a:ext cx="4147504" cy="1815882"/>
          </a:xfrm>
          <a:prstGeom prst="rect">
            <a:avLst/>
          </a:prstGeom>
          <a:noFill/>
        </p:spPr>
        <p:txBody>
          <a:bodyPr wrap="square" rtlCol="0">
            <a:spAutoFit/>
          </a:bodyPr>
          <a:lstStyle/>
          <a:p>
            <a:r>
              <a:rPr lang="en-US" b="0" dirty="0"/>
              <a:t>Always check the velocity of unit processes to see if they are going to be cost effective</a:t>
            </a:r>
          </a:p>
        </p:txBody>
      </p:sp>
      <p:grpSp>
        <p:nvGrpSpPr>
          <p:cNvPr id="16" name="Group 15"/>
          <p:cNvGrpSpPr/>
          <p:nvPr/>
        </p:nvGrpSpPr>
        <p:grpSpPr>
          <a:xfrm>
            <a:off x="5339149" y="568565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a:t>This term dominates</a:t>
              </a:r>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84191777"/>
              </p:ext>
            </p:extLst>
          </p:nvPr>
        </p:nvGraphicFramePr>
        <p:xfrm>
          <a:off x="149414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Floc Filter</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146685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 0.18 mm/s (includes chemical room, bathroom, office)</a:t>
            </a:r>
          </a:p>
          <a:p>
            <a:endParaRPr lang="en-US" sz="1600" b="0" dirty="0"/>
          </a:p>
        </p:txBody>
      </p:sp>
      <p:sp>
        <p:nvSpPr>
          <p:cNvPr id="5" name="Rounded Rectangle 4"/>
          <p:cNvSpPr/>
          <p:nvPr/>
        </p:nvSpPr>
        <p:spPr bwMode="auto">
          <a:xfrm>
            <a:off x="909332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908113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310656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447865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factor of 20 matters!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2908300" y="179705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3733800" y="179705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3733800" y="215265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3733800" y="416718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3733800" y="501015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5016500" y="264795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2882900" y="236855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2857500" y="611505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1455738" y="416718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1808163" y="549433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1444625" y="596423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7172325" y="591185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3733800" y="361315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7126288" y="295433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8431213" y="290988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9518650" y="289242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3746500" y="591185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2933700" y="567690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6921500" y="607060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3111500" y="621665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2908300" y="446405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948762" cy="523220"/>
          </a:xfrm>
          <a:prstGeom prst="rect">
            <a:avLst/>
          </a:prstGeom>
          <a:noFill/>
        </p:spPr>
        <p:txBody>
          <a:bodyPr wrap="none" rtlCol="0">
            <a:spAutoFit/>
          </a:bodyPr>
          <a:lstStyle/>
          <a:p>
            <a:r>
              <a:rPr lang="en-US" b="0" dirty="0">
                <a:solidFill>
                  <a:schemeClr val="accent4"/>
                </a:solidFill>
              </a:rPr>
              <a:t>Similar in size to AguaClara Clarifier (1 mm/s)</a:t>
            </a:r>
          </a:p>
        </p:txBody>
      </p:sp>
      <p:grpSp>
        <p:nvGrpSpPr>
          <p:cNvPr id="2" name="Group 1"/>
          <p:cNvGrpSpPr/>
          <p:nvPr/>
        </p:nvGrpSpPr>
        <p:grpSpPr>
          <a:xfrm>
            <a:off x="9680054" y="0"/>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930770" y="3202675"/>
            <a:ext cx="4080130" cy="830997"/>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39304" y="48682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576558" y="1787965"/>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402058" y="1787965"/>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402058" y="2702365"/>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402058" y="3853303"/>
            <a:ext cx="3175000" cy="11477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402058" y="5001065"/>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84758" y="2727765"/>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551158" y="2359465"/>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525758" y="6105965"/>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123996" y="4158103"/>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476421" y="5485253"/>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112883" y="5955153"/>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840583" y="5902765"/>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402058" y="3019865"/>
            <a:ext cx="3175000" cy="8334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414758" y="5902765"/>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601958" y="5667815"/>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614658" y="6086915"/>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868658" y="2346765"/>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601958" y="4334315"/>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5030958" y="6194865"/>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(Fluidized Bed)</a:t>
            </a:r>
          </a:p>
        </p:txBody>
      </p:sp>
      <p:sp>
        <p:nvSpPr>
          <p:cNvPr id="32817" name="Rectangle 49"/>
          <p:cNvSpPr>
            <a:spLocks noGrp="1" noChangeArrowheads="1"/>
          </p:cNvSpPr>
          <p:nvPr>
            <p:ph idx="1"/>
          </p:nvPr>
        </p:nvSpPr>
        <p:spPr>
          <a:xfrm>
            <a:off x="6110458" y="1876865"/>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353699" y="3925245"/>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445774" y="43808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445774" y="47999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445774" y="52190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533133" y="5942503"/>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475342" y="564441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Online Media 1">
            <a:hlinkClick r:id="" action="ppaction://media"/>
            <a:extLst>
              <a:ext uri="{FF2B5EF4-FFF2-40B4-BE49-F238E27FC236}">
                <a16:creationId xmlns:a16="http://schemas.microsoft.com/office/drawing/2014/main" id="{D040807F-113F-442E-A95F-2F7368E461C7}"/>
              </a:ext>
            </a:extLst>
          </p:cNvPr>
          <p:cNvPicPr>
            <a:picLocks noRot="1" noChangeAspect="1"/>
          </p:cNvPicPr>
          <p:nvPr>
            <a:videoFile r:link="rId1"/>
          </p:nvPr>
        </p:nvPicPr>
        <p:blipFill>
          <a:blip r:embed="rId7"/>
          <a:stretch>
            <a:fillRect/>
          </a:stretch>
        </p:blipFill>
        <p:spPr>
          <a:xfrm>
            <a:off x="8695396" y="1521948"/>
            <a:ext cx="3496604" cy="19668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CAD3-E197-4B5E-A1A9-58F9099D6D54}"/>
              </a:ext>
            </a:extLst>
          </p:cNvPr>
          <p:cNvSpPr>
            <a:spLocks noGrp="1"/>
          </p:cNvSpPr>
          <p:nvPr>
            <p:ph type="title"/>
          </p:nvPr>
        </p:nvSpPr>
        <p:spPr/>
        <p:txBody>
          <a:bodyPr/>
          <a:lstStyle/>
          <a:p>
            <a:r>
              <a:rPr lang="en-US" dirty="0"/>
              <a:t>Fluidized Bed: each sand grain is falling at its terminal velocity</a:t>
            </a:r>
          </a:p>
        </p:txBody>
      </p:sp>
      <p:pic>
        <p:nvPicPr>
          <p:cNvPr id="4" name="Online Media 3">
            <a:hlinkClick r:id="" action="ppaction://media"/>
            <a:extLst>
              <a:ext uri="{FF2B5EF4-FFF2-40B4-BE49-F238E27FC236}">
                <a16:creationId xmlns:a16="http://schemas.microsoft.com/office/drawing/2014/main" id="{18AE3F46-37BA-4CCC-9334-5886BFAF7BA0}"/>
              </a:ext>
            </a:extLst>
          </p:cNvPr>
          <p:cNvPicPr>
            <a:picLocks noGrp="1" noRot="1" noChangeAspect="1"/>
          </p:cNvPicPr>
          <p:nvPr>
            <p:ph idx="1"/>
            <a:videoFile r:link="rId1"/>
          </p:nvPr>
        </p:nvPicPr>
        <p:blipFill>
          <a:blip r:embed="rId4"/>
          <a:stretch>
            <a:fillRect/>
          </a:stretch>
        </p:blipFill>
        <p:spPr>
          <a:xfrm>
            <a:off x="2822917" y="1587891"/>
            <a:ext cx="9369083" cy="5270109"/>
          </a:xfrm>
          <a:prstGeom prst="rect">
            <a:avLst/>
          </a:prstGeom>
        </p:spPr>
      </p:pic>
      <p:sp>
        <p:nvSpPr>
          <p:cNvPr id="5" name="TextBox 4">
            <a:extLst>
              <a:ext uri="{FF2B5EF4-FFF2-40B4-BE49-F238E27FC236}">
                <a16:creationId xmlns:a16="http://schemas.microsoft.com/office/drawing/2014/main" id="{C28D8654-9CE6-4258-92DB-4BD51C83FDD8}"/>
              </a:ext>
            </a:extLst>
          </p:cNvPr>
          <p:cNvSpPr txBox="1"/>
          <p:nvPr/>
        </p:nvSpPr>
        <p:spPr>
          <a:xfrm>
            <a:off x="407963" y="1997612"/>
            <a:ext cx="1969477" cy="3539430"/>
          </a:xfrm>
          <a:prstGeom prst="rect">
            <a:avLst/>
          </a:prstGeom>
          <a:noFill/>
        </p:spPr>
        <p:txBody>
          <a:bodyPr wrap="square" rtlCol="0">
            <a:spAutoFit/>
          </a:bodyPr>
          <a:lstStyle/>
          <a:p>
            <a:pPr algn="l"/>
            <a:r>
              <a:rPr lang="en-US" b="0" dirty="0"/>
              <a:t>Air pressure on the bottom of the sand equals the weight per unit area of the sand!</a:t>
            </a:r>
          </a:p>
        </p:txBody>
      </p:sp>
    </p:spTree>
    <p:extLst>
      <p:ext uri="{BB962C8B-B14F-4D97-AF65-F5344CB8AC3E}">
        <p14:creationId xmlns:p14="http://schemas.microsoft.com/office/powerpoint/2010/main" val="13704723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4714752"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r>
              <a:rPr lang="en-US" b="0" dirty="0">
                <a:solidFill>
                  <a:schemeClr val="accent4"/>
                </a:solidFill>
              </a:rPr>
              <a:t>  [1600 kg/(0.6 m</a:t>
            </a:r>
            <a:r>
              <a:rPr lang="en-US" b="0" baseline="30000" dirty="0">
                <a:solidFill>
                  <a:schemeClr val="accent4"/>
                </a:solidFill>
              </a:rPr>
              <a:t>3</a:t>
            </a:r>
            <a:r>
              <a:rPr lang="en-US" b="0" dirty="0">
                <a:solidFill>
                  <a:schemeClr val="accent4"/>
                </a:solidFill>
              </a:rPr>
              <a:t>)]</a:t>
            </a:r>
            <a:endParaRPr lang="en-US" b="0" baseline="30000" dirty="0">
              <a:solidFill>
                <a:schemeClr val="accent4"/>
              </a:solidFill>
            </a:endParaRP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(slow sand &amp; membrane filters)</a:t>
            </a:r>
          </a:p>
          <a:p>
            <a:pPr lvl="1"/>
            <a:r>
              <a:rPr lang="en-US" sz="2400" dirty="0"/>
              <a:t>Particles to be removed are larger than the pore size</a:t>
            </a:r>
          </a:p>
          <a:p>
            <a:pPr lvl="1"/>
            <a:r>
              <a:rPr lang="en-US" sz="2400" dirty="0"/>
              <a:t>Clog rapidly and large piezometric head required</a:t>
            </a:r>
          </a:p>
          <a:p>
            <a:pPr lvl="1"/>
            <a:r>
              <a:rPr lang="en-US" sz="2400" dirty="0"/>
              <a:t>Head loss increases faster and faster as pores clog</a:t>
            </a:r>
          </a:p>
          <a:p>
            <a:r>
              <a:rPr lang="en-US" sz="2800" dirty="0"/>
              <a:t>Depth filtration (rapid sand and stacked rapid)</a:t>
            </a:r>
          </a:p>
          <a:p>
            <a:pPr lvl="1"/>
            <a:r>
              <a:rPr lang="en-US" sz="2400" dirty="0"/>
              <a:t>Particles to be removed are much smaller than </a:t>
            </a:r>
            <a:br>
              <a:rPr lang="en-US" sz="2400" dirty="0"/>
            </a:br>
            <a:r>
              <a:rPr lang="en-US" sz="2400" dirty="0"/>
              <a:t>the pore size</a:t>
            </a:r>
          </a:p>
          <a:p>
            <a:pPr lvl="1"/>
            <a:r>
              <a:rPr lang="en-US" sz="2400" dirty="0"/>
              <a:t>Require that particles collide with and attach to the media</a:t>
            </a:r>
          </a:p>
          <a:p>
            <a:pPr lvl="1"/>
            <a:r>
              <a:rPr lang="en-US" sz="2400" dirty="0"/>
              <a:t>Can handle more solids before developing excessive head loss</a:t>
            </a:r>
          </a:p>
          <a:p>
            <a:pPr lvl="1"/>
            <a:r>
              <a:rPr lang="en-US" sz="2400" dirty="0"/>
              <a:t>Head loss increases at a constant rate</a:t>
            </a:r>
          </a:p>
        </p:txBody>
      </p:sp>
      <p:sp>
        <p:nvSpPr>
          <p:cNvPr id="5" name="Right Brace 4"/>
          <p:cNvSpPr/>
          <p:nvPr/>
        </p:nvSpPr>
        <p:spPr bwMode="auto">
          <a:xfrm>
            <a:off x="10089003" y="33739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10429501" y="43592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10106095" y="16160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10445973" y="20954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6000750" y="472916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1705283" y="186797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1734778" y="353946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5346700" y="383110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3622572" y="402188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1852765" y="424738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3309319" y="353946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4507476" y="256047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7535811" y="239891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8047082" y="366728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7319503" y="179915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7162185" y="206075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7376875" y="266052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7697532" y="392888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577462" y="619774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7553853" y="250588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9395202" y="0"/>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812713" y="605332"/>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15979" y="335140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04866" y="619774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8916095" y="42256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9378211" y="39994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7982029" y="30615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7972198" y="28030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8100016" y="64083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cxnSpLocks/>
            <a:stCxn id="7" idx="1"/>
          </p:cNvCxnSpPr>
          <p:nvPr/>
        </p:nvCxnSpPr>
        <p:spPr bwMode="auto">
          <a:xfrm flipH="1">
            <a:off x="6538323" y="65755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a:cxnSpLocks/>
          </p:cNvCxnSpPr>
          <p:nvPr/>
        </p:nvCxnSpPr>
        <p:spPr bwMode="auto">
          <a:xfrm rot="10800000">
            <a:off x="6557988" y="30604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a:cxnSpLocks/>
          </p:cNvCxnSpPr>
          <p:nvPr/>
        </p:nvCxnSpPr>
        <p:spPr bwMode="auto">
          <a:xfrm rot="10800000">
            <a:off x="7227366" y="42452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a:cxnSpLocks/>
          </p:cNvCxnSpPr>
          <p:nvPr/>
        </p:nvCxnSpPr>
        <p:spPr bwMode="auto">
          <a:xfrm rot="10800000">
            <a:off x="7253155" y="51940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a:cxnSpLocks/>
          </p:cNvCxnSpPr>
          <p:nvPr/>
        </p:nvCxnSpPr>
        <p:spPr bwMode="auto">
          <a:xfrm rot="10800000">
            <a:off x="7175786" y="63493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a:cxnSpLocks/>
          </p:cNvCxnSpPr>
          <p:nvPr/>
        </p:nvCxnSpPr>
        <p:spPr bwMode="auto">
          <a:xfrm rot="5400000">
            <a:off x="5083307" y="48189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a:cxnSpLocks/>
          </p:cNvCxnSpPr>
          <p:nvPr/>
        </p:nvCxnSpPr>
        <p:spPr bwMode="auto">
          <a:xfrm rot="5400000">
            <a:off x="6901984" y="36488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a:cxnSpLocks/>
          </p:cNvCxnSpPr>
          <p:nvPr/>
        </p:nvCxnSpPr>
        <p:spPr bwMode="auto">
          <a:xfrm rot="5400000">
            <a:off x="6910627" y="57927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8916096" y="47073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a:cxnSpLocks/>
          </p:cNvCxnSpPr>
          <p:nvPr/>
        </p:nvCxnSpPr>
        <p:spPr bwMode="auto">
          <a:xfrm rot="5400000">
            <a:off x="7014342" y="47234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1390650" y="51512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1390650" y="5151297"/>
                <a:ext cx="5589672" cy="523220"/>
              </a:xfrm>
              <a:prstGeom prst="rect">
                <a:avLst/>
              </a:prstGeom>
              <a:blipFill>
                <a:blip r:embed="rId16"/>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8916096" y="51754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8906262" y="33210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8760413" y="64339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530666" y="24236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3435455" y="17814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7237946" y="17565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17"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404297" y="43823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537621" y="2306503"/>
            <a:ext cx="8700939" cy="231341"/>
          </a:xfrm>
          <a:prstGeom prst="rect">
            <a:avLst/>
          </a:prstGeom>
        </p:spPr>
      </p:pic>
      <p:pic>
        <p:nvPicPr>
          <p:cNvPr id="9" name="Picture 8"/>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540437" y="3477939"/>
            <a:ext cx="5017551" cy="205196"/>
          </a:xfrm>
          <a:prstGeom prst="rect">
            <a:avLst/>
          </a:prstGeom>
        </p:spPr>
      </p:pic>
      <p:pic>
        <p:nvPicPr>
          <p:cNvPr id="16" name="Picture 15"/>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24534" y="4414106"/>
            <a:ext cx="4288930" cy="512360"/>
          </a:xfrm>
          <a:prstGeom prst="rect">
            <a:avLst/>
          </a:prstGeom>
        </p:spPr>
      </p:pic>
      <p:pic>
        <p:nvPicPr>
          <p:cNvPr id="25" name="Picture 24"/>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7193829" y="35196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7355273" y="47087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6251075" y="44764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7136108" y="57040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7357634" y="6400205"/>
            <a:ext cx="300450" cy="151207"/>
          </a:xfrm>
          <a:prstGeom prst="rect">
            <a:avLst/>
          </a:prstGeom>
        </p:spPr>
      </p:pic>
      <p:pic>
        <p:nvPicPr>
          <p:cNvPr id="11" name="Picture 10"/>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196569" y="58259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2497308" y="164632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2497308" y="253620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875E-6 2.22222E-6 L -0.08555 -0.30787 " pathEditMode="relative" rAng="0" ptsTypes="AA">
                                      <p:cBhvr>
                                        <p:cTn id="6" dur="2000" fill="hold"/>
                                        <p:tgtEl>
                                          <p:spTgt spid="58"/>
                                        </p:tgtEl>
                                        <p:attrNameLst>
                                          <p:attrName>ppt_x</p:attrName>
                                          <p:attrName>ppt_y</p:attrName>
                                        </p:attrNameLst>
                                      </p:cBhvr>
                                      <p:rCtr x="-4284" y="-153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71162" y="5467052"/>
            <a:ext cx="5802666" cy="621714"/>
          </a:xfrm>
          <a:prstGeom prst="rect">
            <a:avLst/>
          </a:prstGeom>
        </p:spPr>
      </p:pic>
      <p:sp>
        <p:nvSpPr>
          <p:cNvPr id="2" name="Title 1"/>
          <p:cNvSpPr>
            <a:spLocks noGrp="1"/>
          </p:cNvSpPr>
          <p:nvPr>
            <p:ph type="title"/>
          </p:nvPr>
        </p:nvSpPr>
        <p:spPr>
          <a:xfrm>
            <a:off x="685799" y="304800"/>
            <a:ext cx="9780563" cy="1143000"/>
          </a:xfrm>
        </p:spPr>
        <p:txBody>
          <a:bodyPr/>
          <a:lstStyle/>
          <a:p>
            <a:r>
              <a:rPr lang="en-US" dirty="0"/>
              <a:t>Backwash Requirements – Flow Rate</a:t>
            </a:r>
          </a:p>
        </p:txBody>
      </p:sp>
      <p:sp>
        <p:nvSpPr>
          <p:cNvPr id="10" name="TextBox 9"/>
          <p:cNvSpPr txBox="1"/>
          <p:nvPr/>
        </p:nvSpPr>
        <p:spPr>
          <a:xfrm>
            <a:off x="6431802" y="1959561"/>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8715204" y="396186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6417091" y="3151078"/>
            <a:ext cx="4602542" cy="523220"/>
          </a:xfrm>
          <a:prstGeom prst="rect">
            <a:avLst/>
          </a:prstGeom>
          <a:noFill/>
        </p:spPr>
        <p:txBody>
          <a:bodyPr wrap="none" rtlCol="0">
            <a:spAutoFit/>
          </a:bodyPr>
          <a:lstStyle/>
          <a:p>
            <a:r>
              <a:rPr lang="en-US" b="0" dirty="0"/>
              <a:t>Backwash Head Loss </a:t>
            </a:r>
            <a:r>
              <a:rPr lang="en-US" sz="1600" b="0" dirty="0"/>
              <a:t>(force balance)</a:t>
            </a:r>
            <a:endParaRPr lang="en-US" b="0" dirty="0"/>
          </a:p>
        </p:txBody>
      </p:sp>
      <p:sp>
        <p:nvSpPr>
          <p:cNvPr id="16" name="TextBox 15"/>
          <p:cNvSpPr txBox="1"/>
          <p:nvPr/>
        </p:nvSpPr>
        <p:spPr>
          <a:xfrm>
            <a:off x="8299450" y="537064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4226154" y="5365312"/>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10854086" y="106663"/>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4972" y="1879661"/>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74972" y="3103622"/>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1162" y="4302882"/>
            <a:ext cx="7442285" cy="668952"/>
          </a:xfrm>
          <a:prstGeom prst="rect">
            <a:avLst/>
          </a:prstGeom>
        </p:spPr>
      </p:pic>
      <p:sp>
        <p:nvSpPr>
          <p:cNvPr id="13" name="Rounded Rectangle 12"/>
          <p:cNvSpPr/>
          <p:nvPr/>
        </p:nvSpPr>
        <p:spPr bwMode="auto">
          <a:xfrm>
            <a:off x="3234085" y="5777909"/>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a filter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66540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3348111" y="6189785"/>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523220"/>
          </a:xfrm>
          <a:prstGeom prst="rect">
            <a:avLst/>
          </a:prstGeom>
          <a:noFill/>
        </p:spPr>
        <p:txBody>
          <a:bodyPr wrap="none" rtlCol="0">
            <a:spAutoFit/>
          </a:bodyPr>
          <a:lstStyle/>
          <a:p>
            <a:pPr algn="l"/>
            <a:r>
              <a:rPr lang="en-US" b="0" dirty="0"/>
              <a:t>Head loss</a:t>
            </a:r>
          </a:p>
        </p:txBody>
      </p:sp>
      <p:sp>
        <p:nvSpPr>
          <p:cNvPr id="18" name="TextBox 17">
            <a:extLst>
              <a:ext uri="{FF2B5EF4-FFF2-40B4-BE49-F238E27FC236}">
                <a16:creationId xmlns:a16="http://schemas.microsoft.com/office/drawing/2014/main" id="{24AF49D9-DE7C-44EE-8C2B-783E7493A490}"/>
              </a:ext>
            </a:extLst>
          </p:cNvPr>
          <p:cNvSpPr txBox="1"/>
          <p:nvPr/>
        </p:nvSpPr>
        <p:spPr>
          <a:xfrm>
            <a:off x="211016" y="1842868"/>
            <a:ext cx="1463040" cy="954107"/>
          </a:xfrm>
          <a:prstGeom prst="rect">
            <a:avLst/>
          </a:prstGeom>
          <a:noFill/>
        </p:spPr>
        <p:txBody>
          <a:bodyPr wrap="square" rtlCol="0">
            <a:spAutoFit/>
          </a:bodyPr>
          <a:lstStyle/>
          <a:p>
            <a:pPr algn="l"/>
            <a:r>
              <a:rPr lang="en-US" b="0" dirty="0"/>
              <a:t>Depth of sand</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50831"/>
            <a:ext cx="6597747" cy="3404381"/>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Lst>
            <a:ahLst/>
            <a:cxnLst>
              <a:cxn ang="0">
                <a:pos x="connsiteX0" y="connsiteY0"/>
              </a:cxn>
              <a:cxn ang="0">
                <a:pos x="connsiteX1" y="connsiteY1"/>
              </a:cxn>
              <a:cxn ang="0">
                <a:pos x="connsiteX2" y="connsiteY2"/>
              </a:cxn>
            </a:cxnLst>
            <a:rect l="l" t="t" r="r" b="b"/>
            <a:pathLst>
              <a:path w="6597747" h="3404381">
                <a:moveTo>
                  <a:pt x="0" y="3404381"/>
                </a:moveTo>
                <a:lnTo>
                  <a:pt x="3235569" y="14067"/>
                </a:lnTo>
                <a:lnTo>
                  <a:pt x="6597747"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416062" y="4627284"/>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4844554"/>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AEFB84-BED3-4B37-9CEE-616ADFDFE63A}"/>
              </a:ext>
            </a:extLst>
          </p:cNvPr>
          <p:cNvSpPr txBox="1"/>
          <p:nvPr/>
        </p:nvSpPr>
        <p:spPr>
          <a:xfrm>
            <a:off x="5261316" y="2700997"/>
            <a:ext cx="4374916" cy="1384995"/>
          </a:xfrm>
          <a:prstGeom prst="rect">
            <a:avLst/>
          </a:prstGeom>
          <a:noFill/>
        </p:spPr>
        <p:txBody>
          <a:bodyPr wrap="none" rtlCol="0">
            <a:spAutoFit/>
          </a:bodyPr>
          <a:lstStyle/>
          <a:p>
            <a:pPr algn="l"/>
            <a:r>
              <a:rPr lang="en-US" b="0" dirty="0"/>
              <a:t>Fluidized bed</a:t>
            </a:r>
          </a:p>
          <a:p>
            <a:pPr algn="l"/>
            <a:r>
              <a:rPr lang="en-US" b="0" dirty="0"/>
              <a:t>Constant head loss!</a:t>
            </a:r>
          </a:p>
          <a:p>
            <a:pPr algn="l"/>
            <a:r>
              <a:rPr lang="en-US" b="0" dirty="0"/>
              <a:t>Force balance always applies</a:t>
            </a:r>
          </a:p>
        </p:txBody>
      </p:sp>
    </p:spTree>
    <p:extLst>
      <p:ext uri="{BB962C8B-B14F-4D97-AF65-F5344CB8AC3E}">
        <p14:creationId xmlns:p14="http://schemas.microsoft.com/office/powerpoint/2010/main" val="709769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57455" y="5022166"/>
            <a:ext cx="8765776" cy="939190"/>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identify a need, then invent</a:t>
            </a:r>
          </a:p>
        </p:txBody>
      </p:sp>
      <p:sp>
        <p:nvSpPr>
          <p:cNvPr id="3" name="Content Placeholder 2"/>
          <p:cNvSpPr>
            <a:spLocks noGrp="1"/>
          </p:cNvSpPr>
          <p:nvPr>
            <p:ph idx="1"/>
          </p:nvPr>
        </p:nvSpPr>
        <p:spPr/>
        <p:txBody>
          <a:bodyPr/>
          <a:lstStyle/>
          <a:p>
            <a:r>
              <a:rPr lang="en-US" dirty="0"/>
              <a:t>Slow sand – capital and labor intensive</a:t>
            </a:r>
          </a:p>
          <a:p>
            <a:r>
              <a:rPr lang="en-US" dirty="0"/>
              <a:t>Rapid sand – require pumps for backwash </a:t>
            </a:r>
          </a:p>
          <a:p>
            <a:endParaRPr lang="en-US" dirty="0"/>
          </a:p>
          <a:p>
            <a:endParaRPr lang="en-US" dirty="0"/>
          </a:p>
          <a:p>
            <a:r>
              <a:rPr lang="en-US" dirty="0"/>
              <a:t>Neither of these are good options for small communities</a:t>
            </a:r>
          </a:p>
          <a:p>
            <a:r>
              <a:rPr lang="en-US" dirty="0"/>
              <a:t>Has anyone invented any alternatives? Yes! CEPIS</a:t>
            </a:r>
          </a:p>
          <a:p>
            <a:r>
              <a:rPr lang="en-US" dirty="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7188423" y="3089719"/>
            <a:ext cx="5003578" cy="3768281"/>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7188423" y="3105316"/>
            <a:ext cx="5003578" cy="375268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7200900" y="3114675"/>
            <a:ext cx="4991100" cy="3743325"/>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11125769" y="0"/>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Filter Set:</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814964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8149646" y="4198627"/>
            <a:ext cx="3566104" cy="2659373"/>
          </a:xfrm>
          <a:prstGeom prst="rect">
            <a:avLst/>
          </a:prstGeom>
          <a:noFill/>
          <a:ln w="9525">
            <a:noFill/>
            <a:miter lim="800000"/>
            <a:headEnd/>
            <a:tailEnd/>
          </a:ln>
        </p:spPr>
      </p:pic>
      <p:sp>
        <p:nvSpPr>
          <p:cNvPr id="7" name="Rectangle 6"/>
          <p:cNvSpPr/>
          <p:nvPr/>
        </p:nvSpPr>
        <p:spPr>
          <a:xfrm>
            <a:off x="1121477" y="6273225"/>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1121478" y="3783099"/>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67959" y="1563719"/>
            <a:ext cx="3566104" cy="2005934"/>
          </a:xfrm>
          <a:prstGeom prst="rect">
            <a:avLst/>
          </a:prstGeom>
        </p:spPr>
      </p:pic>
      <p:sp>
        <p:nvSpPr>
          <p:cNvPr id="4" name="TextBox 3"/>
          <p:cNvSpPr txBox="1"/>
          <p:nvPr/>
        </p:nvSpPr>
        <p:spPr>
          <a:xfrm>
            <a:off x="4634063" y="1689523"/>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179339" y="4320390"/>
            <a:ext cx="473519" cy="175624"/>
          </a:xfrm>
          <a:prstGeom prst="rect">
            <a:avLst/>
          </a:prstGeom>
          <a:solidFill>
            <a:schemeClr val="bg1"/>
          </a:solidFill>
        </p:spPr>
      </p:pic>
      <p:pic>
        <p:nvPicPr>
          <p:cNvPr id="54" name="Picture 53" descr="\documentclass{article}&#10;\usepackage{amsmath}&#10;\pagestyle{empty}&#10;\begin{document}&#10;&#10;$$\left( \Pi_{Fi}^{Bw} - 1 \right) H_{FiSand}$$&#10;&#10;&#10;\end{document}" title="IguanaTex Bitmap Display">
            <a:extLst>
              <a:ext uri="{FF2B5EF4-FFF2-40B4-BE49-F238E27FC236}">
                <a16:creationId xmlns:a16="http://schemas.microsoft.com/office/drawing/2014/main" id="{7B745ABF-35C9-4B98-8BFA-6CD37D66BDB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07740" y="5151876"/>
            <a:ext cx="1084653" cy="162620"/>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38011" y="5554551"/>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Sand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a:p>
            <a:pPr lvl="1">
              <a:lnSpc>
                <a:spcPct val="80000"/>
              </a:lnSpc>
            </a:pPr>
            <a:r>
              <a:rPr lang="en-US" sz="2400" dirty="0"/>
              <a:t>No pumps needed</a:t>
            </a:r>
          </a:p>
        </p:txBody>
      </p:sp>
      <p:sp>
        <p:nvSpPr>
          <p:cNvPr id="308228" name="Rectangle 4"/>
          <p:cNvSpPr>
            <a:spLocks noChangeArrowheads="1"/>
          </p:cNvSpPr>
          <p:nvPr/>
        </p:nvSpPr>
        <p:spPr bwMode="auto">
          <a:xfrm>
            <a:off x="0" y="6519446"/>
            <a:ext cx="10553700" cy="338554"/>
          </a:xfrm>
          <a:prstGeom prst="rect">
            <a:avLst/>
          </a:prstGeom>
          <a:noFill/>
          <a:ln w="12700">
            <a:noFill/>
            <a:miter lim="800000"/>
            <a:headEnd type="none" w="lg" len="med"/>
            <a:tailEnd type="none" w="lg" len="med"/>
          </a:ln>
          <a:effectLst/>
        </p:spPr>
        <p:txBody>
          <a:bodyPr wrap="square">
            <a:spAutoFit/>
          </a:bodyPr>
          <a:lstStyle/>
          <a:p>
            <a:r>
              <a:rPr lang="en-US" sz="1600" b="0" dirty="0"/>
              <a:t>“</a:t>
            </a:r>
            <a:r>
              <a:rPr lang="en-US" sz="1600" b="0" dirty="0" err="1"/>
              <a:t>Biosand</a:t>
            </a:r>
            <a:r>
              <a:rPr lang="en-US" sz="1600" b="0" dirty="0"/>
              <a:t>” is a misnomer based on a misunderstanding of SSF mechanisms. The preferred term is intermittent SSF (ISSF)</a:t>
            </a:r>
          </a:p>
        </p:txBody>
      </p:sp>
      <p:sp>
        <p:nvSpPr>
          <p:cNvPr id="5" name="Right Brace 4"/>
          <p:cNvSpPr/>
          <p:nvPr/>
        </p:nvSpPr>
        <p:spPr bwMode="auto">
          <a:xfrm>
            <a:off x="10570373" y="342832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10572013" y="444487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10555348" y="155224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10806256" y="225332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591550" y="289162"/>
            <a:ext cx="3600450"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457200" y="228600"/>
            <a:ext cx="8339960" cy="1143000"/>
          </a:xfrm>
        </p:spPr>
        <p:txBody>
          <a:bodyPr/>
          <a:lstStyle/>
          <a:p>
            <a:r>
              <a:rPr lang="en-US" dirty="0"/>
              <a:t>The Low Flow Challenge: Filter Set</a:t>
            </a:r>
          </a:p>
        </p:txBody>
      </p:sp>
      <p:sp>
        <p:nvSpPr>
          <p:cNvPr id="3" name="Content Placeholder 2"/>
          <p:cNvSpPr>
            <a:spLocks noGrp="1"/>
          </p:cNvSpPr>
          <p:nvPr>
            <p:ph idx="1"/>
          </p:nvPr>
        </p:nvSpPr>
        <p:spPr>
          <a:xfrm>
            <a:off x="457200" y="1600200"/>
            <a:ext cx="8001000" cy="4525963"/>
          </a:xfrm>
        </p:spPr>
        <p:txBody>
          <a:bodyPr/>
          <a:lstStyle/>
          <a:p>
            <a:r>
              <a:rPr lang="en-US" dirty="0"/>
              <a:t>Assume plant flow is 6 L/s, Filtration velocity is 1.8 mm/s and backwash velocity is 9 mm/s and that a set of filters will backwash one filter</a:t>
            </a:r>
          </a:p>
          <a:p>
            <a:r>
              <a:rPr lang="en-US" dirty="0"/>
              <a:t>How many filters?</a:t>
            </a:r>
          </a:p>
          <a:p>
            <a:r>
              <a:rPr lang="en-US" dirty="0"/>
              <a:t>Total filter area?</a:t>
            </a:r>
          </a:p>
          <a:p>
            <a:r>
              <a:rPr lang="en-US"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898340" y="1073940"/>
            <a:ext cx="2899299" cy="4638394"/>
          </a:xfrm>
          <a:prstGeom prst="rect">
            <a:avLst/>
          </a:prstGeom>
        </p:spPr>
      </p:pic>
      <p:pic>
        <p:nvPicPr>
          <p:cNvPr id="5" name="Picture 4"/>
          <p:cNvPicPr>
            <a:picLocks noChangeAspect="1"/>
          </p:cNvPicPr>
          <p:nvPr/>
        </p:nvPicPr>
        <p:blipFill>
          <a:blip r:embed="rId4"/>
          <a:stretch>
            <a:fillRect/>
          </a:stretch>
        </p:blipFill>
        <p:spPr>
          <a:xfrm>
            <a:off x="9397093" y="0"/>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1305309" cy="1143000"/>
          </a:xfrm>
        </p:spPr>
        <p:txBody>
          <a:bodyPr/>
          <a:lstStyle/>
          <a:p>
            <a:pPr algn="l"/>
            <a:r>
              <a:rPr lang="en-US" dirty="0"/>
              <a:t>Store filter water?</a:t>
            </a:r>
          </a:p>
        </p:txBody>
      </p:sp>
      <p:sp>
        <p:nvSpPr>
          <p:cNvPr id="3" name="Content Placeholder 2"/>
          <p:cNvSpPr>
            <a:spLocks noGrp="1"/>
          </p:cNvSpPr>
          <p:nvPr>
            <p:ph idx="1"/>
          </p:nvPr>
        </p:nvSpPr>
        <p:spPr>
          <a:xfrm>
            <a:off x="2048796" y="16154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Would increase AguaClara plant size by 50%! </a:t>
            </a:r>
            <a:r>
              <a:rPr lang="en-US" sz="2000" dirty="0" err="1"/>
              <a:t>Vnet</a:t>
            </a:r>
            <a:r>
              <a:rPr lang="en-US" sz="2000" dirty="0"/>
              <a:t> for entire plant is 0.18 mm/s</a:t>
            </a:r>
          </a:p>
        </p:txBody>
      </p:sp>
      <p:grpSp>
        <p:nvGrpSpPr>
          <p:cNvPr id="4" name="Group 3"/>
          <p:cNvGrpSpPr/>
          <p:nvPr/>
        </p:nvGrpSpPr>
        <p:grpSpPr>
          <a:xfrm>
            <a:off x="1104900" y="27030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9796397" y="7452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908399" y="0"/>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a:xfrm>
            <a:off x="457200" y="1600200"/>
            <a:ext cx="8115300" cy="4525963"/>
          </a:xfrm>
        </p:spPr>
        <p:txBody>
          <a:bodyPr/>
          <a:lstStyle/>
          <a:p>
            <a:r>
              <a:rPr lang="en-US" dirty="0"/>
              <a:t>Requiring 6 (or 12) filter boxes for a small plant is too costly and difficult to construct and maintain. </a:t>
            </a:r>
          </a:p>
          <a:p>
            <a:r>
              <a:rPr lang="en-US" dirty="0"/>
              <a:t>Storing filtered water requires a storage tank with a </a:t>
            </a:r>
            <a:r>
              <a:rPr lang="en-US" dirty="0" err="1"/>
              <a:t>Vup</a:t>
            </a:r>
            <a:r>
              <a:rPr lang="en-US" dirty="0"/>
              <a:t> less than the entire AguaClara plant!!! (the tank is bigger than the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9258300" y="1575463"/>
            <a:ext cx="1915236" cy="1436427"/>
          </a:xfrm>
          <a:prstGeom prst="rect">
            <a:avLst/>
          </a:prstGeom>
          <a:noFill/>
          <a:ln w="9525">
            <a:noFill/>
            <a:miter lim="800000"/>
            <a:headEnd/>
            <a:tailEnd/>
          </a:ln>
        </p:spPr>
      </p:pic>
      <p:grpSp>
        <p:nvGrpSpPr>
          <p:cNvPr id="5" name="Group 4"/>
          <p:cNvGrpSpPr/>
          <p:nvPr/>
        </p:nvGrpSpPr>
        <p:grpSpPr>
          <a:xfrm>
            <a:off x="9010650" y="3181350"/>
            <a:ext cx="2500032" cy="1105553"/>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9296400" y="4700601"/>
            <a:ext cx="2243881" cy="1682912"/>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Trick:</a:t>
            </a:r>
            <a:br>
              <a:rPr lang="en-US"/>
            </a:br>
            <a:r>
              <a:rPr lang="en-US"/>
              <a:t>Stacked Rapid Sand Filter (StaRS)</a:t>
            </a:r>
            <a:endParaRPr lang="en-US" dirty="0"/>
          </a:p>
        </p:txBody>
      </p:sp>
      <p:sp>
        <p:nvSpPr>
          <p:cNvPr id="38" name="Rectangle 37" descr="Cork"/>
          <p:cNvSpPr>
            <a:spLocks noChangeArrowheads="1"/>
          </p:cNvSpPr>
          <p:nvPr/>
        </p:nvSpPr>
        <p:spPr bwMode="auto">
          <a:xfrm>
            <a:off x="9017257" y="25391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9275510" y="24291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9017257" y="35076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9017257" y="21655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8538107" y="57710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8533191" y="49992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8528275" y="42273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8523359" y="34555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9019888" y="38414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9024804" y="46132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9029720" y="53851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2931824" y="27702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3831476" y="27702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4731128" y="27702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5630780" y="27702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6530432" y="27702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7435954" y="42106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7711816" y="40218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7435954" y="45154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7430084" y="27702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7782003" y="51476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2951504" y="57276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611412" y="48683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1534043" y="57090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1410263" y="52953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645826" y="44996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1704819" y="30936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1253620" y="36526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660578" y="42194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2518902" y="17624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8555361" y="33312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8555361" y="41063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8555361" y="48814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8555361" y="56565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10261258" y="37277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10261258" y="45029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10261258" y="52780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638915" y="61033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60577" y="34050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05772" y="46088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8528" y="51932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8991600" cy="4525963"/>
          </a:xfrm>
        </p:spPr>
        <p:txBody>
          <a:bodyPr/>
          <a:lstStyle/>
          <a:p>
            <a:r>
              <a:rPr lang="en-US" dirty="0"/>
              <a:t>Tradition says Filtered Water</a:t>
            </a:r>
          </a:p>
          <a:p>
            <a:r>
              <a:rPr lang="en-US" dirty="0"/>
              <a:t>Why not use Clarified water?</a:t>
            </a:r>
          </a:p>
          <a:p>
            <a:r>
              <a:rPr lang="en-US" dirty="0"/>
              <a:t>Public Health trade off?</a:t>
            </a:r>
          </a:p>
          <a:p>
            <a:pPr lvl="1"/>
            <a:r>
              <a:rPr lang="en-US" dirty="0"/>
              <a:t>Filter to waste after backwash is required in any case due to contamination of manifold tubing</a:t>
            </a:r>
          </a:p>
          <a:p>
            <a:pPr lvl="1"/>
            <a:r>
              <a:rPr lang="en-US" dirty="0"/>
              <a:t>Use of clarified water significantly simplifies the system</a:t>
            </a:r>
          </a:p>
          <a:p>
            <a:r>
              <a:rPr lang="en-US" dirty="0"/>
              <a:t>Same flow rate and water source during filtration and backwash!!!!</a:t>
            </a:r>
          </a:p>
          <a:p>
            <a:r>
              <a:rPr lang="en-US" dirty="0"/>
              <a:t>Eliminate empty </a:t>
            </a:r>
            <a:r>
              <a:rPr lang="en-US" dirty="0" err="1"/>
              <a:t>clearwell</a:t>
            </a:r>
            <a:r>
              <a:rPr lang="en-US" dirty="0"/>
              <a:t> failure mode</a:t>
            </a:r>
          </a:p>
          <a:p>
            <a:pPr lvl="1"/>
            <a:endParaRPr lang="en-US" dirty="0"/>
          </a:p>
        </p:txBody>
      </p:sp>
      <p:sp>
        <p:nvSpPr>
          <p:cNvPr id="47" name="Rectangle 46" descr="Cork"/>
          <p:cNvSpPr>
            <a:spLocks noChangeArrowheads="1"/>
          </p:cNvSpPr>
          <p:nvPr/>
        </p:nvSpPr>
        <p:spPr bwMode="auto">
          <a:xfrm>
            <a:off x="10101878" y="26743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10360131" y="25642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10101878" y="55847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10101878" y="51963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10101878" y="48079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10101878" y="44195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10101878" y="40312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10454546" y="40705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10101878" y="30676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10454546" y="36821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10101878" y="23007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9622728" y="59062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9617812" y="51344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9612896" y="43625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9607980" y="35907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10104509" y="39766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10109425" y="47484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10114341" y="55203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9639982" y="57917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F23E93-36E4-498E-B8C8-864AA6D3765A}"/>
              </a:ext>
            </a:extLst>
          </p:cNvPr>
          <p:cNvSpPr>
            <a:spLocks noGrp="1"/>
          </p:cNvSpPr>
          <p:nvPr>
            <p:ph type="title"/>
          </p:nvPr>
        </p:nvSpPr>
        <p:spPr/>
        <p:txBody>
          <a:bodyPr/>
          <a:lstStyle/>
          <a:p>
            <a:r>
              <a:rPr lang="en-US" dirty="0"/>
              <a:t>Stacked Rapid Sand Filter in Context</a:t>
            </a:r>
          </a:p>
        </p:txBody>
      </p:sp>
      <p:pic>
        <p:nvPicPr>
          <p:cNvPr id="4" name="Picture 3">
            <a:extLst>
              <a:ext uri="{FF2B5EF4-FFF2-40B4-BE49-F238E27FC236}">
                <a16:creationId xmlns:a16="http://schemas.microsoft.com/office/drawing/2014/main" id="{8370EDCB-9E84-4415-9190-9CA092E37B28}"/>
              </a:ext>
            </a:extLst>
          </p:cNvPr>
          <p:cNvPicPr>
            <a:picLocks noChangeAspect="1"/>
          </p:cNvPicPr>
          <p:nvPr/>
        </p:nvPicPr>
        <p:blipFill>
          <a:blip r:embed="rId2"/>
          <a:stretch>
            <a:fillRect/>
          </a:stretch>
        </p:blipFill>
        <p:spPr>
          <a:xfrm>
            <a:off x="2171700" y="1513426"/>
            <a:ext cx="8105483" cy="5344574"/>
          </a:xfrm>
          <a:prstGeom prst="rect">
            <a:avLst/>
          </a:prstGeom>
        </p:spPr>
      </p:pic>
      <p:sp>
        <p:nvSpPr>
          <p:cNvPr id="6" name="TextBox 5">
            <a:extLst>
              <a:ext uri="{FF2B5EF4-FFF2-40B4-BE49-F238E27FC236}">
                <a16:creationId xmlns:a16="http://schemas.microsoft.com/office/drawing/2014/main" id="{FB58B251-8132-4DB5-86E8-835B2A7ADAA0}"/>
              </a:ext>
            </a:extLst>
          </p:cNvPr>
          <p:cNvSpPr txBox="1"/>
          <p:nvPr/>
        </p:nvSpPr>
        <p:spPr>
          <a:xfrm>
            <a:off x="8496300" y="1838325"/>
            <a:ext cx="3228975" cy="1384995"/>
          </a:xfrm>
          <a:prstGeom prst="rect">
            <a:avLst/>
          </a:prstGeom>
          <a:noFill/>
        </p:spPr>
        <p:txBody>
          <a:bodyPr wrap="square" rtlCol="0">
            <a:spAutoFit/>
          </a:bodyPr>
          <a:lstStyle/>
          <a:p>
            <a:r>
              <a:rPr lang="en-US" b="0" dirty="0"/>
              <a:t>Trace the flow of water through the plant</a:t>
            </a:r>
          </a:p>
        </p:txBody>
      </p:sp>
    </p:spTree>
    <p:extLst>
      <p:ext uri="{BB962C8B-B14F-4D97-AF65-F5344CB8AC3E}">
        <p14:creationId xmlns:p14="http://schemas.microsoft.com/office/powerpoint/2010/main" val="18582006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FE5B1-49CA-486C-9668-595C6E346914}"/>
              </a:ext>
            </a:extLst>
          </p:cNvPr>
          <p:cNvPicPr>
            <a:picLocks noChangeAspect="1"/>
          </p:cNvPicPr>
          <p:nvPr/>
        </p:nvPicPr>
        <p:blipFill>
          <a:blip r:embed="rId2"/>
          <a:stretch>
            <a:fillRect/>
          </a:stretch>
        </p:blipFill>
        <p:spPr>
          <a:xfrm>
            <a:off x="2149805" y="0"/>
            <a:ext cx="7892389" cy="6858000"/>
          </a:xfrm>
          <a:prstGeom prst="rect">
            <a:avLst/>
          </a:prstGeom>
        </p:spPr>
      </p:pic>
      <p:sp>
        <p:nvSpPr>
          <p:cNvPr id="2" name="TextBox 1">
            <a:extLst>
              <a:ext uri="{FF2B5EF4-FFF2-40B4-BE49-F238E27FC236}">
                <a16:creationId xmlns:a16="http://schemas.microsoft.com/office/drawing/2014/main" id="{60C67E9D-C986-40AD-8633-AC13DA8D59C2}"/>
              </a:ext>
            </a:extLst>
          </p:cNvPr>
          <p:cNvSpPr txBox="1"/>
          <p:nvPr/>
        </p:nvSpPr>
        <p:spPr>
          <a:xfrm>
            <a:off x="9620250" y="2809875"/>
            <a:ext cx="2343150" cy="1200329"/>
          </a:xfrm>
          <a:prstGeom prst="rect">
            <a:avLst/>
          </a:prstGeom>
          <a:noFill/>
        </p:spPr>
        <p:txBody>
          <a:bodyPr wrap="square" rtlCol="0">
            <a:spAutoFit/>
          </a:bodyPr>
          <a:lstStyle/>
          <a:p>
            <a:pPr algn="l"/>
            <a:r>
              <a:rPr lang="en-US" sz="2400" b="0" dirty="0"/>
              <a:t>Remove red pipe to enable backwash recycle</a:t>
            </a:r>
          </a:p>
        </p:txBody>
      </p:sp>
      <p:sp>
        <p:nvSpPr>
          <p:cNvPr id="5" name="TextBox 4">
            <a:extLst>
              <a:ext uri="{FF2B5EF4-FFF2-40B4-BE49-F238E27FC236}">
                <a16:creationId xmlns:a16="http://schemas.microsoft.com/office/drawing/2014/main" id="{1A11A1CE-58B9-4DA1-983D-F4BFD91E6409}"/>
              </a:ext>
            </a:extLst>
          </p:cNvPr>
          <p:cNvSpPr txBox="1"/>
          <p:nvPr/>
        </p:nvSpPr>
        <p:spPr>
          <a:xfrm>
            <a:off x="7629525" y="0"/>
            <a:ext cx="2343150" cy="830997"/>
          </a:xfrm>
          <a:prstGeom prst="rect">
            <a:avLst/>
          </a:prstGeom>
          <a:noFill/>
        </p:spPr>
        <p:txBody>
          <a:bodyPr wrap="square" rtlCol="0">
            <a:spAutoFit/>
          </a:bodyPr>
          <a:lstStyle/>
          <a:p>
            <a:pPr algn="l"/>
            <a:r>
              <a:rPr lang="en-US" sz="2400" b="0" dirty="0"/>
              <a:t>Backwash recycle tank</a:t>
            </a:r>
          </a:p>
        </p:txBody>
      </p:sp>
      <p:cxnSp>
        <p:nvCxnSpPr>
          <p:cNvPr id="6" name="Straight Arrow Connector 5">
            <a:extLst>
              <a:ext uri="{FF2B5EF4-FFF2-40B4-BE49-F238E27FC236}">
                <a16:creationId xmlns:a16="http://schemas.microsoft.com/office/drawing/2014/main" id="{91FD8C60-4D75-4F1C-8BA4-8C7AFD1585DC}"/>
              </a:ext>
            </a:extLst>
          </p:cNvPr>
          <p:cNvCxnSpPr>
            <a:cxnSpLocks/>
            <a:stCxn id="5" idx="1"/>
          </p:cNvCxnSpPr>
          <p:nvPr/>
        </p:nvCxnSpPr>
        <p:spPr>
          <a:xfrm flipH="1">
            <a:off x="6838951" y="415499"/>
            <a:ext cx="790574" cy="2061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F9CADF-21B8-4A24-837A-EDD2E3ECB356}"/>
              </a:ext>
            </a:extLst>
          </p:cNvPr>
          <p:cNvSpPr txBox="1"/>
          <p:nvPr/>
        </p:nvSpPr>
        <p:spPr>
          <a:xfrm>
            <a:off x="304801" y="1600200"/>
            <a:ext cx="1914524" cy="830997"/>
          </a:xfrm>
          <a:prstGeom prst="rect">
            <a:avLst/>
          </a:prstGeom>
          <a:noFill/>
        </p:spPr>
        <p:txBody>
          <a:bodyPr wrap="square" rtlCol="0">
            <a:spAutoFit/>
          </a:bodyPr>
          <a:lstStyle/>
          <a:p>
            <a:pPr algn="l"/>
            <a:r>
              <a:rPr lang="en-US" sz="2400" b="0" dirty="0"/>
              <a:t>Channel from clarifiers</a:t>
            </a:r>
          </a:p>
        </p:txBody>
      </p:sp>
      <p:sp>
        <p:nvSpPr>
          <p:cNvPr id="8" name="TextBox 7">
            <a:extLst>
              <a:ext uri="{FF2B5EF4-FFF2-40B4-BE49-F238E27FC236}">
                <a16:creationId xmlns:a16="http://schemas.microsoft.com/office/drawing/2014/main" id="{661D3BAC-BAA4-4D3A-8604-875B7D70727B}"/>
              </a:ext>
            </a:extLst>
          </p:cNvPr>
          <p:cNvSpPr txBox="1"/>
          <p:nvPr/>
        </p:nvSpPr>
        <p:spPr>
          <a:xfrm>
            <a:off x="914400" y="3000375"/>
            <a:ext cx="1466850" cy="830997"/>
          </a:xfrm>
          <a:prstGeom prst="rect">
            <a:avLst/>
          </a:prstGeom>
          <a:noFill/>
        </p:spPr>
        <p:txBody>
          <a:bodyPr wrap="square" rtlCol="0">
            <a:spAutoFit/>
          </a:bodyPr>
          <a:lstStyle/>
          <a:p>
            <a:pPr algn="l"/>
            <a:r>
              <a:rPr lang="en-US" sz="2400" b="0" dirty="0"/>
              <a:t>Backwash siphon</a:t>
            </a:r>
          </a:p>
        </p:txBody>
      </p:sp>
      <p:sp>
        <p:nvSpPr>
          <p:cNvPr id="9" name="TextBox 8">
            <a:extLst>
              <a:ext uri="{FF2B5EF4-FFF2-40B4-BE49-F238E27FC236}">
                <a16:creationId xmlns:a16="http://schemas.microsoft.com/office/drawing/2014/main" id="{5BBD8719-340B-4810-8560-A86DBA7F4128}"/>
              </a:ext>
            </a:extLst>
          </p:cNvPr>
          <p:cNvSpPr txBox="1"/>
          <p:nvPr/>
        </p:nvSpPr>
        <p:spPr>
          <a:xfrm>
            <a:off x="1333501" y="5314950"/>
            <a:ext cx="1628774" cy="461665"/>
          </a:xfrm>
          <a:prstGeom prst="rect">
            <a:avLst/>
          </a:prstGeom>
          <a:noFill/>
        </p:spPr>
        <p:txBody>
          <a:bodyPr wrap="square" rtlCol="0">
            <a:spAutoFit/>
          </a:bodyPr>
          <a:lstStyle/>
          <a:p>
            <a:pPr algn="l"/>
            <a:r>
              <a:rPr lang="en-US" sz="2400" b="0" dirty="0"/>
              <a:t>Sand dump</a:t>
            </a:r>
          </a:p>
        </p:txBody>
      </p:sp>
      <p:cxnSp>
        <p:nvCxnSpPr>
          <p:cNvPr id="12" name="Straight Arrow Connector 11">
            <a:extLst>
              <a:ext uri="{FF2B5EF4-FFF2-40B4-BE49-F238E27FC236}">
                <a16:creationId xmlns:a16="http://schemas.microsoft.com/office/drawing/2014/main" id="{521242BC-8BC0-455C-94B8-A0670C0788DF}"/>
              </a:ext>
            </a:extLst>
          </p:cNvPr>
          <p:cNvCxnSpPr>
            <a:cxnSpLocks/>
            <a:stCxn id="7" idx="3"/>
          </p:cNvCxnSpPr>
          <p:nvPr/>
        </p:nvCxnSpPr>
        <p:spPr>
          <a:xfrm>
            <a:off x="2219325" y="2015699"/>
            <a:ext cx="1343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AF4605-6036-4266-A0C6-5B2FDAA82063}"/>
              </a:ext>
            </a:extLst>
          </p:cNvPr>
          <p:cNvCxnSpPr>
            <a:cxnSpLocks/>
            <a:stCxn id="8" idx="3"/>
          </p:cNvCxnSpPr>
          <p:nvPr/>
        </p:nvCxnSpPr>
        <p:spPr>
          <a:xfrm flipV="1">
            <a:off x="2381250" y="3263474"/>
            <a:ext cx="1952625"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0319C-F641-4A64-A3B3-AF90662AFA8F}"/>
              </a:ext>
            </a:extLst>
          </p:cNvPr>
          <p:cNvCxnSpPr>
            <a:cxnSpLocks/>
            <a:stCxn id="9" idx="3"/>
          </p:cNvCxnSpPr>
          <p:nvPr/>
        </p:nvCxnSpPr>
        <p:spPr>
          <a:xfrm flipV="1">
            <a:off x="2962275" y="5391150"/>
            <a:ext cx="2295525" cy="1546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27D477-83AE-47F5-9C38-E8EE8A004F58}"/>
              </a:ext>
            </a:extLst>
          </p:cNvPr>
          <p:cNvCxnSpPr>
            <a:cxnSpLocks/>
            <a:stCxn id="2" idx="1"/>
          </p:cNvCxnSpPr>
          <p:nvPr/>
        </p:nvCxnSpPr>
        <p:spPr>
          <a:xfrm flipH="1">
            <a:off x="7924800" y="3410040"/>
            <a:ext cx="1695450" cy="1523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4780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2D0819C-E0ED-4E62-A13C-BB810E24B123}"/>
              </a:ext>
            </a:extLst>
          </p:cNvPr>
          <p:cNvPicPr>
            <a:picLocks noChangeAspect="1"/>
          </p:cNvPicPr>
          <p:nvPr/>
        </p:nvPicPr>
        <p:blipFill>
          <a:blip r:embed="rId3"/>
          <a:stretch>
            <a:fillRect/>
          </a:stretch>
        </p:blipFill>
        <p:spPr>
          <a:xfrm>
            <a:off x="2595135" y="1604752"/>
            <a:ext cx="9558766" cy="4682755"/>
          </a:xfrm>
          <a:prstGeom prst="rect">
            <a:avLst/>
          </a:prstGeom>
        </p:spPr>
      </p:pic>
      <p:sp>
        <p:nvSpPr>
          <p:cNvPr id="3" name="Title 2">
            <a:extLst>
              <a:ext uri="{FF2B5EF4-FFF2-40B4-BE49-F238E27FC236}">
                <a16:creationId xmlns:a16="http://schemas.microsoft.com/office/drawing/2014/main" id="{87C4E8D8-040A-4CA8-AC7A-81A854BB2980}"/>
              </a:ext>
            </a:extLst>
          </p:cNvPr>
          <p:cNvSpPr>
            <a:spLocks noGrp="1"/>
          </p:cNvSpPr>
          <p:nvPr>
            <p:ph type="title"/>
          </p:nvPr>
        </p:nvSpPr>
        <p:spPr/>
        <p:txBody>
          <a:bodyPr/>
          <a:lstStyle/>
          <a:p>
            <a:r>
              <a:rPr lang="en-US" dirty="0"/>
              <a:t>Top View of Filter Controls</a:t>
            </a:r>
          </a:p>
        </p:txBody>
      </p:sp>
      <p:sp>
        <p:nvSpPr>
          <p:cNvPr id="4" name="TextBox 3">
            <a:extLst>
              <a:ext uri="{FF2B5EF4-FFF2-40B4-BE49-F238E27FC236}">
                <a16:creationId xmlns:a16="http://schemas.microsoft.com/office/drawing/2014/main" id="{39F3DCB7-B7F6-4CBB-8BB5-913FBBF9CB3D}"/>
              </a:ext>
            </a:extLst>
          </p:cNvPr>
          <p:cNvSpPr txBox="1"/>
          <p:nvPr/>
        </p:nvSpPr>
        <p:spPr>
          <a:xfrm>
            <a:off x="9915524" y="2114550"/>
            <a:ext cx="2076171" cy="707886"/>
          </a:xfrm>
          <a:prstGeom prst="rect">
            <a:avLst/>
          </a:prstGeom>
          <a:noFill/>
        </p:spPr>
        <p:txBody>
          <a:bodyPr wrap="square" rtlCol="0">
            <a:spAutoFit/>
          </a:bodyPr>
          <a:lstStyle/>
          <a:p>
            <a:pPr algn="l"/>
            <a:r>
              <a:rPr lang="en-US" sz="2000" b="0" dirty="0"/>
              <a:t>Channel with clarified water</a:t>
            </a:r>
          </a:p>
        </p:txBody>
      </p:sp>
      <p:sp>
        <p:nvSpPr>
          <p:cNvPr id="5" name="TextBox 4">
            <a:extLst>
              <a:ext uri="{FF2B5EF4-FFF2-40B4-BE49-F238E27FC236}">
                <a16:creationId xmlns:a16="http://schemas.microsoft.com/office/drawing/2014/main" id="{99F012B9-9FED-4803-BB1D-2CE870B1A691}"/>
              </a:ext>
            </a:extLst>
          </p:cNvPr>
          <p:cNvSpPr txBox="1"/>
          <p:nvPr/>
        </p:nvSpPr>
        <p:spPr>
          <a:xfrm>
            <a:off x="4581525" y="2085975"/>
            <a:ext cx="2333625" cy="707886"/>
          </a:xfrm>
          <a:prstGeom prst="rect">
            <a:avLst/>
          </a:prstGeom>
          <a:noFill/>
        </p:spPr>
        <p:txBody>
          <a:bodyPr wrap="square" rtlCol="0">
            <a:spAutoFit/>
          </a:bodyPr>
          <a:lstStyle/>
          <a:p>
            <a:pPr algn="l"/>
            <a:r>
              <a:rPr lang="en-US" sz="2000" b="0" dirty="0"/>
              <a:t>Broad weir to divide flow between filters</a:t>
            </a:r>
          </a:p>
        </p:txBody>
      </p:sp>
      <p:sp>
        <p:nvSpPr>
          <p:cNvPr id="6" name="TextBox 5">
            <a:extLst>
              <a:ext uri="{FF2B5EF4-FFF2-40B4-BE49-F238E27FC236}">
                <a16:creationId xmlns:a16="http://schemas.microsoft.com/office/drawing/2014/main" id="{93EF7B02-8F0E-4C99-AB97-6995BFEA1AF4}"/>
              </a:ext>
            </a:extLst>
          </p:cNvPr>
          <p:cNvSpPr txBox="1"/>
          <p:nvPr/>
        </p:nvSpPr>
        <p:spPr>
          <a:xfrm>
            <a:off x="285750" y="3143250"/>
            <a:ext cx="2333625" cy="1015663"/>
          </a:xfrm>
          <a:prstGeom prst="rect">
            <a:avLst/>
          </a:prstGeom>
          <a:noFill/>
        </p:spPr>
        <p:txBody>
          <a:bodyPr wrap="square" rtlCol="0">
            <a:spAutoFit/>
          </a:bodyPr>
          <a:lstStyle/>
          <a:p>
            <a:pPr algn="l"/>
            <a:r>
              <a:rPr lang="en-US" sz="2000" b="0" dirty="0"/>
              <a:t>Slot weir can be shut off to take filter out of service</a:t>
            </a:r>
          </a:p>
        </p:txBody>
      </p:sp>
      <p:sp>
        <p:nvSpPr>
          <p:cNvPr id="8" name="TextBox 7">
            <a:extLst>
              <a:ext uri="{FF2B5EF4-FFF2-40B4-BE49-F238E27FC236}">
                <a16:creationId xmlns:a16="http://schemas.microsoft.com/office/drawing/2014/main" id="{376FB5A2-FF46-412D-9DA8-FCCD14453587}"/>
              </a:ext>
            </a:extLst>
          </p:cNvPr>
          <p:cNvSpPr txBox="1"/>
          <p:nvPr/>
        </p:nvSpPr>
        <p:spPr>
          <a:xfrm>
            <a:off x="371475" y="1933575"/>
            <a:ext cx="2333625" cy="1015663"/>
          </a:xfrm>
          <a:prstGeom prst="rect">
            <a:avLst/>
          </a:prstGeom>
          <a:noFill/>
        </p:spPr>
        <p:txBody>
          <a:bodyPr wrap="square" rtlCol="0">
            <a:spAutoFit/>
          </a:bodyPr>
          <a:lstStyle/>
          <a:p>
            <a:pPr algn="l"/>
            <a:r>
              <a:rPr lang="en-US" sz="2000" b="0" dirty="0"/>
              <a:t>Removable gate to set backwash flow to design flow rate</a:t>
            </a:r>
          </a:p>
        </p:txBody>
      </p:sp>
      <p:sp>
        <p:nvSpPr>
          <p:cNvPr id="9" name="TextBox 8">
            <a:extLst>
              <a:ext uri="{FF2B5EF4-FFF2-40B4-BE49-F238E27FC236}">
                <a16:creationId xmlns:a16="http://schemas.microsoft.com/office/drawing/2014/main" id="{23A9C199-2CAF-4AED-95EA-B8CFF4050FDA}"/>
              </a:ext>
            </a:extLst>
          </p:cNvPr>
          <p:cNvSpPr txBox="1"/>
          <p:nvPr/>
        </p:nvSpPr>
        <p:spPr>
          <a:xfrm>
            <a:off x="276225" y="4152900"/>
            <a:ext cx="2333625" cy="1015663"/>
          </a:xfrm>
          <a:prstGeom prst="rect">
            <a:avLst/>
          </a:prstGeom>
          <a:noFill/>
        </p:spPr>
        <p:txBody>
          <a:bodyPr wrap="square" rtlCol="0">
            <a:spAutoFit/>
          </a:bodyPr>
          <a:lstStyle/>
          <a:p>
            <a:pPr algn="l"/>
            <a:r>
              <a:rPr lang="en-US" sz="2000" b="0" dirty="0"/>
              <a:t>Backwash siphon pipe (missing air control valve)</a:t>
            </a:r>
          </a:p>
        </p:txBody>
      </p:sp>
      <p:cxnSp>
        <p:nvCxnSpPr>
          <p:cNvPr id="10" name="Straight Arrow Connector 9">
            <a:extLst>
              <a:ext uri="{FF2B5EF4-FFF2-40B4-BE49-F238E27FC236}">
                <a16:creationId xmlns:a16="http://schemas.microsoft.com/office/drawing/2014/main" id="{1C343885-B07F-499B-A9FF-A26675ECE348}"/>
              </a:ext>
            </a:extLst>
          </p:cNvPr>
          <p:cNvCxnSpPr>
            <a:cxnSpLocks/>
            <a:stCxn id="5" idx="2"/>
          </p:cNvCxnSpPr>
          <p:nvPr/>
        </p:nvCxnSpPr>
        <p:spPr>
          <a:xfrm>
            <a:off x="5748338" y="2793861"/>
            <a:ext cx="0" cy="320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25D7F-D51D-4F88-9BC9-2ACAD7063500}"/>
              </a:ext>
            </a:extLst>
          </p:cNvPr>
          <p:cNvCxnSpPr>
            <a:cxnSpLocks/>
            <a:stCxn id="8" idx="3"/>
          </p:cNvCxnSpPr>
          <p:nvPr/>
        </p:nvCxnSpPr>
        <p:spPr>
          <a:xfrm>
            <a:off x="2705100" y="2441407"/>
            <a:ext cx="2533650" cy="6256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E3FA78-65D9-4897-88BA-094931BA228D}"/>
              </a:ext>
            </a:extLst>
          </p:cNvPr>
          <p:cNvCxnSpPr>
            <a:cxnSpLocks/>
          </p:cNvCxnSpPr>
          <p:nvPr/>
        </p:nvCxnSpPr>
        <p:spPr>
          <a:xfrm flipV="1">
            <a:off x="2647950" y="3505200"/>
            <a:ext cx="2457450" cy="133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F6FC96-1A92-42C5-B623-12A611C17722}"/>
              </a:ext>
            </a:extLst>
          </p:cNvPr>
          <p:cNvSpPr txBox="1"/>
          <p:nvPr/>
        </p:nvSpPr>
        <p:spPr>
          <a:xfrm>
            <a:off x="7753349" y="2105025"/>
            <a:ext cx="2076171" cy="707886"/>
          </a:xfrm>
          <a:prstGeom prst="rect">
            <a:avLst/>
          </a:prstGeom>
          <a:noFill/>
        </p:spPr>
        <p:txBody>
          <a:bodyPr wrap="square" rtlCol="0">
            <a:spAutoFit/>
          </a:bodyPr>
          <a:lstStyle/>
          <a:p>
            <a:pPr algn="l"/>
            <a:r>
              <a:rPr lang="en-US" sz="2000" b="0" dirty="0"/>
              <a:t>Filter emergency bypass</a:t>
            </a:r>
          </a:p>
        </p:txBody>
      </p:sp>
      <p:cxnSp>
        <p:nvCxnSpPr>
          <p:cNvPr id="21" name="Straight Arrow Connector 20">
            <a:extLst>
              <a:ext uri="{FF2B5EF4-FFF2-40B4-BE49-F238E27FC236}">
                <a16:creationId xmlns:a16="http://schemas.microsoft.com/office/drawing/2014/main" id="{B42269EF-7F1C-49AB-B51C-FF3B2160687A}"/>
              </a:ext>
            </a:extLst>
          </p:cNvPr>
          <p:cNvCxnSpPr>
            <a:cxnSpLocks/>
          </p:cNvCxnSpPr>
          <p:nvPr/>
        </p:nvCxnSpPr>
        <p:spPr>
          <a:xfrm flipH="1">
            <a:off x="8172450" y="2819400"/>
            <a:ext cx="590550" cy="561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D99DD8-B984-475C-9CBD-324443907B84}"/>
              </a:ext>
            </a:extLst>
          </p:cNvPr>
          <p:cNvSpPr txBox="1"/>
          <p:nvPr/>
        </p:nvSpPr>
        <p:spPr>
          <a:xfrm>
            <a:off x="161926" y="5276850"/>
            <a:ext cx="2438400" cy="1015663"/>
          </a:xfrm>
          <a:prstGeom prst="rect">
            <a:avLst/>
          </a:prstGeom>
          <a:noFill/>
        </p:spPr>
        <p:txBody>
          <a:bodyPr wrap="square" rtlCol="0">
            <a:spAutoFit/>
          </a:bodyPr>
          <a:lstStyle/>
          <a:p>
            <a:pPr algn="l"/>
            <a:r>
              <a:rPr lang="en-US" sz="2000" b="0" dirty="0"/>
              <a:t>Orifice to add head loss to backwash trunk during filtration</a:t>
            </a:r>
          </a:p>
        </p:txBody>
      </p:sp>
      <p:cxnSp>
        <p:nvCxnSpPr>
          <p:cNvPr id="25" name="Straight Arrow Connector 24">
            <a:extLst>
              <a:ext uri="{FF2B5EF4-FFF2-40B4-BE49-F238E27FC236}">
                <a16:creationId xmlns:a16="http://schemas.microsoft.com/office/drawing/2014/main" id="{B735387E-5CDA-465B-9E1B-FC0D4F664140}"/>
              </a:ext>
            </a:extLst>
          </p:cNvPr>
          <p:cNvCxnSpPr>
            <a:cxnSpLocks/>
            <a:stCxn id="9" idx="3"/>
          </p:cNvCxnSpPr>
          <p:nvPr/>
        </p:nvCxnSpPr>
        <p:spPr>
          <a:xfrm>
            <a:off x="2609850" y="4660732"/>
            <a:ext cx="1466850" cy="3303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8DDCB0-5929-4A99-8CDB-ACE5D1CB2104}"/>
              </a:ext>
            </a:extLst>
          </p:cNvPr>
          <p:cNvCxnSpPr>
            <a:cxnSpLocks/>
            <a:stCxn id="24" idx="3"/>
          </p:cNvCxnSpPr>
          <p:nvPr/>
        </p:nvCxnSpPr>
        <p:spPr>
          <a:xfrm flipV="1">
            <a:off x="2600326" y="5295900"/>
            <a:ext cx="2962274" cy="4887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42843E1-CB3C-49F9-8016-2597283BA7B2}"/>
              </a:ext>
            </a:extLst>
          </p:cNvPr>
          <p:cNvSpPr/>
          <p:nvPr/>
        </p:nvSpPr>
        <p:spPr>
          <a:xfrm>
            <a:off x="5242426" y="3324195"/>
            <a:ext cx="1920374" cy="400110"/>
          </a:xfrm>
          <a:prstGeom prst="rect">
            <a:avLst/>
          </a:prstGeom>
        </p:spPr>
        <p:txBody>
          <a:bodyPr wrap="square">
            <a:spAutoFit/>
          </a:bodyPr>
          <a:lstStyle/>
          <a:p>
            <a:r>
              <a:rPr lang="en-US" sz="2000" b="0" dirty="0">
                <a:solidFill>
                  <a:srgbClr val="000000"/>
                </a:solidFill>
              </a:rPr>
              <a:t>Clarified water</a:t>
            </a:r>
            <a:endParaRPr lang="en-US" dirty="0"/>
          </a:p>
        </p:txBody>
      </p:sp>
      <p:sp>
        <p:nvSpPr>
          <p:cNvPr id="34" name="Rectangle 33">
            <a:extLst>
              <a:ext uri="{FF2B5EF4-FFF2-40B4-BE49-F238E27FC236}">
                <a16:creationId xmlns:a16="http://schemas.microsoft.com/office/drawing/2014/main" id="{0F6F1419-39CF-4A7D-9274-55CD0F095D94}"/>
              </a:ext>
            </a:extLst>
          </p:cNvPr>
          <p:cNvSpPr/>
          <p:nvPr/>
        </p:nvSpPr>
        <p:spPr>
          <a:xfrm>
            <a:off x="7252201" y="5391120"/>
            <a:ext cx="1434599" cy="707886"/>
          </a:xfrm>
          <a:prstGeom prst="rect">
            <a:avLst/>
          </a:prstGeom>
        </p:spPr>
        <p:txBody>
          <a:bodyPr wrap="square">
            <a:spAutoFit/>
          </a:bodyPr>
          <a:lstStyle/>
          <a:p>
            <a:r>
              <a:rPr lang="en-US" sz="2000" b="0" dirty="0">
                <a:solidFill>
                  <a:srgbClr val="000000"/>
                </a:solidFill>
              </a:rPr>
              <a:t>Filtered  water</a:t>
            </a:r>
            <a:endParaRPr lang="en-US" dirty="0"/>
          </a:p>
        </p:txBody>
      </p:sp>
      <p:sp>
        <p:nvSpPr>
          <p:cNvPr id="35" name="Rectangle 34">
            <a:extLst>
              <a:ext uri="{FF2B5EF4-FFF2-40B4-BE49-F238E27FC236}">
                <a16:creationId xmlns:a16="http://schemas.microsoft.com/office/drawing/2014/main" id="{CD292168-BFCE-4591-9B53-296FF13857AC}"/>
              </a:ext>
            </a:extLst>
          </p:cNvPr>
          <p:cNvSpPr/>
          <p:nvPr/>
        </p:nvSpPr>
        <p:spPr>
          <a:xfrm>
            <a:off x="3013575" y="6238845"/>
            <a:ext cx="2348999" cy="707886"/>
          </a:xfrm>
          <a:prstGeom prst="rect">
            <a:avLst/>
          </a:prstGeom>
        </p:spPr>
        <p:txBody>
          <a:bodyPr wrap="square">
            <a:spAutoFit/>
          </a:bodyPr>
          <a:lstStyle/>
          <a:p>
            <a:r>
              <a:rPr lang="en-US" sz="2000" b="0" dirty="0">
                <a:solidFill>
                  <a:srgbClr val="000000"/>
                </a:solidFill>
              </a:rPr>
              <a:t>Overflow indicating end of filter run</a:t>
            </a:r>
            <a:endParaRPr lang="en-US" dirty="0"/>
          </a:p>
        </p:txBody>
      </p:sp>
      <p:cxnSp>
        <p:nvCxnSpPr>
          <p:cNvPr id="36" name="Straight Arrow Connector 35">
            <a:extLst>
              <a:ext uri="{FF2B5EF4-FFF2-40B4-BE49-F238E27FC236}">
                <a16:creationId xmlns:a16="http://schemas.microsoft.com/office/drawing/2014/main" id="{AEAEAF7B-4DCE-4022-AED3-97CF70A2801C}"/>
              </a:ext>
            </a:extLst>
          </p:cNvPr>
          <p:cNvCxnSpPr>
            <a:cxnSpLocks/>
            <a:stCxn id="35" idx="3"/>
          </p:cNvCxnSpPr>
          <p:nvPr/>
        </p:nvCxnSpPr>
        <p:spPr>
          <a:xfrm flipV="1">
            <a:off x="5362574" y="5905500"/>
            <a:ext cx="295276" cy="687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FA8AD20-D06A-4810-A2AE-2A00200058BB}"/>
              </a:ext>
            </a:extLst>
          </p:cNvPr>
          <p:cNvSpPr/>
          <p:nvPr/>
        </p:nvSpPr>
        <p:spPr>
          <a:xfrm>
            <a:off x="7661775" y="6219795"/>
            <a:ext cx="2348999" cy="707886"/>
          </a:xfrm>
          <a:prstGeom prst="rect">
            <a:avLst/>
          </a:prstGeom>
        </p:spPr>
        <p:txBody>
          <a:bodyPr wrap="square">
            <a:spAutoFit/>
          </a:bodyPr>
          <a:lstStyle/>
          <a:p>
            <a:r>
              <a:rPr lang="en-US" sz="2000" b="0" dirty="0">
                <a:solidFill>
                  <a:srgbClr val="000000"/>
                </a:solidFill>
              </a:rPr>
              <a:t>Weir to enable filter to waste</a:t>
            </a:r>
            <a:endParaRPr lang="en-US" dirty="0"/>
          </a:p>
        </p:txBody>
      </p:sp>
      <p:cxnSp>
        <p:nvCxnSpPr>
          <p:cNvPr id="40" name="Straight Arrow Connector 39">
            <a:extLst>
              <a:ext uri="{FF2B5EF4-FFF2-40B4-BE49-F238E27FC236}">
                <a16:creationId xmlns:a16="http://schemas.microsoft.com/office/drawing/2014/main" id="{9AB81B50-74D5-4C69-867F-AA3376D86366}"/>
              </a:ext>
            </a:extLst>
          </p:cNvPr>
          <p:cNvCxnSpPr>
            <a:cxnSpLocks/>
            <a:stCxn id="39" idx="1"/>
          </p:cNvCxnSpPr>
          <p:nvPr/>
        </p:nvCxnSpPr>
        <p:spPr>
          <a:xfrm flipH="1" flipV="1">
            <a:off x="7219950" y="5810250"/>
            <a:ext cx="441825" cy="7634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5513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2F36B5-D2CA-4A9E-A4A8-F4B9F58B7553}"/>
              </a:ext>
            </a:extLst>
          </p:cNvPr>
          <p:cNvPicPr>
            <a:picLocks noChangeAspect="1"/>
          </p:cNvPicPr>
          <p:nvPr/>
        </p:nvPicPr>
        <p:blipFill>
          <a:blip r:embed="rId4"/>
          <a:stretch>
            <a:fillRect/>
          </a:stretch>
        </p:blipFill>
        <p:spPr>
          <a:xfrm>
            <a:off x="2401320" y="0"/>
            <a:ext cx="7938000" cy="6858000"/>
          </a:xfrm>
          <a:prstGeom prst="rect">
            <a:avLst/>
          </a:prstGeom>
        </p:spPr>
      </p:pic>
      <p:sp>
        <p:nvSpPr>
          <p:cNvPr id="3" name="TextBox 2">
            <a:extLst>
              <a:ext uri="{FF2B5EF4-FFF2-40B4-BE49-F238E27FC236}">
                <a16:creationId xmlns:a16="http://schemas.microsoft.com/office/drawing/2014/main" id="{1DF147F2-4064-4DE2-B46A-97BFAF335D80}"/>
              </a:ext>
            </a:extLst>
          </p:cNvPr>
          <p:cNvSpPr txBox="1"/>
          <p:nvPr/>
        </p:nvSpPr>
        <p:spPr>
          <a:xfrm>
            <a:off x="6829425" y="1381125"/>
            <a:ext cx="3381375" cy="461665"/>
          </a:xfrm>
          <a:prstGeom prst="rect">
            <a:avLst/>
          </a:prstGeom>
          <a:noFill/>
        </p:spPr>
        <p:txBody>
          <a:bodyPr wrap="square" rtlCol="0">
            <a:spAutoFit/>
          </a:bodyPr>
          <a:lstStyle/>
          <a:p>
            <a:r>
              <a:rPr lang="en-US" sz="2400" b="0" dirty="0"/>
              <a:t>Inlet tank: Clarified water</a:t>
            </a:r>
          </a:p>
        </p:txBody>
      </p:sp>
      <p:grpSp>
        <p:nvGrpSpPr>
          <p:cNvPr id="10" name="Group 9">
            <a:extLst>
              <a:ext uri="{FF2B5EF4-FFF2-40B4-BE49-F238E27FC236}">
                <a16:creationId xmlns:a16="http://schemas.microsoft.com/office/drawing/2014/main" id="{26035862-2CCC-45AB-9DC6-7CE471986CE8}"/>
              </a:ext>
            </a:extLst>
          </p:cNvPr>
          <p:cNvGrpSpPr/>
          <p:nvPr/>
        </p:nvGrpSpPr>
        <p:grpSpPr>
          <a:xfrm>
            <a:off x="5343525" y="1466850"/>
            <a:ext cx="419100" cy="1714500"/>
            <a:chOff x="5057775" y="1466850"/>
            <a:chExt cx="419100" cy="1714500"/>
          </a:xfrm>
        </p:grpSpPr>
        <p:cxnSp>
          <p:nvCxnSpPr>
            <p:cNvPr id="6" name="Straight Arrow Connector 5">
              <a:extLst>
                <a:ext uri="{FF2B5EF4-FFF2-40B4-BE49-F238E27FC236}">
                  <a16:creationId xmlns:a16="http://schemas.microsoft.com/office/drawing/2014/main" id="{AF11DDB1-F0EF-4041-8349-D7118A68A958}"/>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8D1188E-821A-4898-881C-BA4C0D7140A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ACF24B-4C99-4110-A1F9-69762600653C}"/>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63D1EF88-D97A-45B5-AE70-431D63D27AAC}"/>
              </a:ext>
            </a:extLst>
          </p:cNvPr>
          <p:cNvCxnSpPr/>
          <p:nvPr/>
        </p:nvCxnSpPr>
        <p:spPr>
          <a:xfrm>
            <a:off x="6000750"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CBB58C8-1D7F-4497-813D-80F34543F903}"/>
              </a:ext>
            </a:extLst>
          </p:cNvPr>
          <p:cNvGrpSpPr/>
          <p:nvPr/>
        </p:nvGrpSpPr>
        <p:grpSpPr>
          <a:xfrm rot="16200000">
            <a:off x="3762377" y="5314950"/>
            <a:ext cx="1133473" cy="714375"/>
            <a:chOff x="5057775" y="1466850"/>
            <a:chExt cx="419100" cy="1714500"/>
          </a:xfrm>
        </p:grpSpPr>
        <p:cxnSp>
          <p:nvCxnSpPr>
            <p:cNvPr id="12" name="Straight Arrow Connector 11">
              <a:extLst>
                <a:ext uri="{FF2B5EF4-FFF2-40B4-BE49-F238E27FC236}">
                  <a16:creationId xmlns:a16="http://schemas.microsoft.com/office/drawing/2014/main" id="{9200B7D4-B5CC-49AF-BE33-3C43A05FA2CE}"/>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A27092-3BD3-4161-9739-3869E2CA8DC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847E4C-0359-4456-976E-F5C4A8B85AF3}"/>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2112E67-9475-4F52-962C-BD54199E8939}"/>
              </a:ext>
            </a:extLst>
          </p:cNvPr>
          <p:cNvSpPr txBox="1"/>
          <p:nvPr/>
        </p:nvSpPr>
        <p:spPr>
          <a:xfrm>
            <a:off x="4038601" y="419100"/>
            <a:ext cx="876300" cy="523220"/>
          </a:xfrm>
          <a:prstGeom prst="rect">
            <a:avLst/>
          </a:prstGeom>
          <a:noFill/>
        </p:spPr>
        <p:txBody>
          <a:bodyPr wrap="square" rtlCol="0">
            <a:spAutoFit/>
          </a:bodyPr>
          <a:lstStyle/>
          <a:p>
            <a:r>
              <a:rPr lang="en-US" sz="1400" b="0" dirty="0"/>
              <a:t>From Clarifier</a:t>
            </a:r>
          </a:p>
        </p:txBody>
      </p:sp>
      <p:cxnSp>
        <p:nvCxnSpPr>
          <p:cNvPr id="16" name="Straight Arrow Connector 15">
            <a:extLst>
              <a:ext uri="{FF2B5EF4-FFF2-40B4-BE49-F238E27FC236}">
                <a16:creationId xmlns:a16="http://schemas.microsoft.com/office/drawing/2014/main" id="{82093A6D-0420-4EE0-87AA-E505F42E5AFE}"/>
              </a:ext>
            </a:extLst>
          </p:cNvPr>
          <p:cNvCxnSpPr>
            <a:cxnSpLocks/>
          </p:cNvCxnSpPr>
          <p:nvPr/>
        </p:nvCxnSpPr>
        <p:spPr>
          <a:xfrm>
            <a:off x="4391025" y="257175"/>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33A57B-BA65-4C04-BB4A-5584997FDDBD}"/>
              </a:ext>
            </a:extLst>
          </p:cNvPr>
          <p:cNvCxnSpPr>
            <a:cxnSpLocks/>
          </p:cNvCxnSpPr>
          <p:nvPr/>
        </p:nvCxnSpPr>
        <p:spPr>
          <a:xfrm>
            <a:off x="4962525" y="533400"/>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08277F-7AF5-47B1-96DF-CEE4177B1441}"/>
              </a:ext>
            </a:extLst>
          </p:cNvPr>
          <p:cNvSpPr txBox="1"/>
          <p:nvPr/>
        </p:nvSpPr>
        <p:spPr>
          <a:xfrm>
            <a:off x="6838950" y="114300"/>
            <a:ext cx="4972050" cy="830997"/>
          </a:xfrm>
          <a:prstGeom prst="rect">
            <a:avLst/>
          </a:prstGeom>
          <a:noFill/>
        </p:spPr>
        <p:txBody>
          <a:bodyPr wrap="square" rtlCol="0">
            <a:spAutoFit/>
          </a:bodyPr>
          <a:lstStyle/>
          <a:p>
            <a:r>
              <a:rPr lang="en-US" sz="2400" b="0" dirty="0"/>
              <a:t>Overflow when head loss thru filter is too large (signals end of filter run)</a:t>
            </a:r>
          </a:p>
        </p:txBody>
      </p:sp>
      <p:sp>
        <p:nvSpPr>
          <p:cNvPr id="20" name="TextBox 19">
            <a:extLst>
              <a:ext uri="{FF2B5EF4-FFF2-40B4-BE49-F238E27FC236}">
                <a16:creationId xmlns:a16="http://schemas.microsoft.com/office/drawing/2014/main" id="{7139ED42-BE49-4D88-A158-B39611E8EF9A}"/>
              </a:ext>
            </a:extLst>
          </p:cNvPr>
          <p:cNvSpPr txBox="1"/>
          <p:nvPr/>
        </p:nvSpPr>
        <p:spPr>
          <a:xfrm>
            <a:off x="8673465" y="2489835"/>
            <a:ext cx="1384935" cy="1200329"/>
          </a:xfrm>
          <a:prstGeom prst="rect">
            <a:avLst/>
          </a:prstGeom>
          <a:noFill/>
        </p:spPr>
        <p:txBody>
          <a:bodyPr wrap="square" rtlCol="0">
            <a:spAutoFit/>
          </a:bodyPr>
          <a:lstStyle/>
          <a:p>
            <a:r>
              <a:rPr lang="en-US" sz="2400" b="0" dirty="0"/>
              <a:t>Plant waste channel</a:t>
            </a:r>
          </a:p>
        </p:txBody>
      </p:sp>
      <p:cxnSp>
        <p:nvCxnSpPr>
          <p:cNvPr id="23" name="Straight Connector 22">
            <a:extLst>
              <a:ext uri="{FF2B5EF4-FFF2-40B4-BE49-F238E27FC236}">
                <a16:creationId xmlns:a16="http://schemas.microsoft.com/office/drawing/2014/main" id="{FF5E9C6B-8456-48BE-B375-5CCB2EA46A6C}"/>
              </a:ext>
            </a:extLst>
          </p:cNvPr>
          <p:cNvCxnSpPr>
            <a:cxnSpLocks/>
          </p:cNvCxnSpPr>
          <p:nvPr/>
        </p:nvCxnSpPr>
        <p:spPr>
          <a:xfrm flipH="1">
            <a:off x="1181100" y="3752850"/>
            <a:ext cx="72675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258E2A5-07DE-4A21-A10D-F65DF4A198A1}"/>
              </a:ext>
            </a:extLst>
          </p:cNvPr>
          <p:cNvGrpSpPr/>
          <p:nvPr/>
        </p:nvGrpSpPr>
        <p:grpSpPr>
          <a:xfrm>
            <a:off x="3971926" y="4819652"/>
            <a:ext cx="714375" cy="1695449"/>
            <a:chOff x="4210051" y="4819652"/>
            <a:chExt cx="714375" cy="1695449"/>
          </a:xfrm>
        </p:grpSpPr>
        <p:cxnSp>
          <p:nvCxnSpPr>
            <p:cNvPr id="27" name="Straight Arrow Connector 26">
              <a:extLst>
                <a:ext uri="{FF2B5EF4-FFF2-40B4-BE49-F238E27FC236}">
                  <a16:creationId xmlns:a16="http://schemas.microsoft.com/office/drawing/2014/main" id="{98A44C2F-F37E-4C4D-B75D-416A4B91BB55}"/>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DFB75A-3635-4C83-8915-DEC3F6B941DD}"/>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E3197B-47A8-4D8D-87DC-84B56AB2C812}"/>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A1C08B-88FF-4E8C-BEE3-BE488FFF1F67}"/>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A090A2F-15A3-4900-AF14-6F9A20D64398}"/>
              </a:ext>
            </a:extLst>
          </p:cNvPr>
          <p:cNvSpPr/>
          <p:nvPr/>
        </p:nvSpPr>
        <p:spPr>
          <a:xfrm>
            <a:off x="2857500" y="4829175"/>
            <a:ext cx="981075" cy="1695450"/>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2C14E1E-E9F1-4997-9C91-F74A2ED000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0192" y="5457195"/>
            <a:ext cx="899048" cy="211810"/>
          </a:xfrm>
          <a:prstGeom prst="rect">
            <a:avLst/>
          </a:prstGeom>
        </p:spPr>
      </p:pic>
      <p:pic>
        <p:nvPicPr>
          <p:cNvPr id="33" name="Picture 32"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C2F29061-FBED-4A89-9F47-A6F9C9AC4AE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5750" y="4363508"/>
            <a:ext cx="2101334" cy="313905"/>
          </a:xfrm>
          <a:prstGeom prst="rect">
            <a:avLst/>
          </a:prstGeom>
        </p:spPr>
      </p:pic>
      <p:cxnSp>
        <p:nvCxnSpPr>
          <p:cNvPr id="5" name="Straight Arrow Connector 4">
            <a:extLst>
              <a:ext uri="{FF2B5EF4-FFF2-40B4-BE49-F238E27FC236}">
                <a16:creationId xmlns:a16="http://schemas.microsoft.com/office/drawing/2014/main" id="{B2683D71-9FF9-47E3-841C-235BEEEC1380}"/>
              </a:ext>
            </a:extLst>
          </p:cNvPr>
          <p:cNvCxnSpPr/>
          <p:nvPr/>
        </p:nvCxnSpPr>
        <p:spPr>
          <a:xfrm>
            <a:off x="2419350" y="4210050"/>
            <a:ext cx="0" cy="63817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5E0A73-F3A5-495E-B3B5-C96DFB524197}"/>
              </a:ext>
            </a:extLst>
          </p:cNvPr>
          <p:cNvCxnSpPr>
            <a:cxnSpLocks/>
          </p:cNvCxnSpPr>
          <p:nvPr/>
        </p:nvCxnSpPr>
        <p:spPr>
          <a:xfrm>
            <a:off x="2419350" y="4857750"/>
            <a:ext cx="0" cy="172402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69406CF-CDCB-4192-953B-421D7F9F460C}"/>
              </a:ext>
            </a:extLst>
          </p:cNvPr>
          <p:cNvSpPr txBox="1"/>
          <p:nvPr/>
        </p:nvSpPr>
        <p:spPr>
          <a:xfrm>
            <a:off x="8803005" y="5454015"/>
            <a:ext cx="1301115" cy="1200329"/>
          </a:xfrm>
          <a:prstGeom prst="rect">
            <a:avLst/>
          </a:prstGeom>
          <a:noFill/>
        </p:spPr>
        <p:txBody>
          <a:bodyPr wrap="square" rtlCol="0">
            <a:spAutoFit/>
          </a:bodyPr>
          <a:lstStyle/>
          <a:p>
            <a:r>
              <a:rPr lang="en-US" sz="2400" b="0" dirty="0"/>
              <a:t>Sand Dump Channel</a:t>
            </a:r>
          </a:p>
        </p:txBody>
      </p:sp>
    </p:spTree>
    <p:extLst>
      <p:ext uri="{BB962C8B-B14F-4D97-AF65-F5344CB8AC3E}">
        <p14:creationId xmlns:p14="http://schemas.microsoft.com/office/powerpoint/2010/main" val="279624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1" nodeType="clickEffect">
                                  <p:stCondLst>
                                    <p:cond delay="0"/>
                                  </p:stCondLst>
                                  <p:childTnLst>
                                    <p:animMotion origin="layout" path="M 6.25E-7 2.22222E-6 L -0.00039 -0.40556 " pathEditMode="relative" rAng="0" ptsTypes="AA">
                                      <p:cBhvr>
                                        <p:cTn id="18" dur="2000" fill="hold"/>
                                        <p:tgtEl>
                                          <p:spTgt spid="26"/>
                                        </p:tgtEl>
                                        <p:attrNameLst>
                                          <p:attrName>ppt_x</p:attrName>
                                          <p:attrName>ppt_y</p:attrName>
                                        </p:attrNameLst>
                                      </p:cBhvr>
                                      <p:rCtr x="-26" y="-20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53919" y="177260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a:t>Filter performance depends on pretreatment</a:t>
              </a:r>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2983431" y="240860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4674231" y="225727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3373224" y="221674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5180643" y="208438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58913" y="195738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3012862" y="159226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4715506" y="159226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6430849" y="196047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6365653" y="156662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7065283" y="219405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2527952" y="220819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4356754" y="223678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6400907" y="5638886"/>
            <a:ext cx="2533543" cy="707886"/>
          </a:xfrm>
          <a:prstGeom prst="rect">
            <a:avLst/>
          </a:prstGeom>
          <a:noFill/>
        </p:spPr>
        <p:txBody>
          <a:bodyPr wrap="square" rtlCol="0">
            <a:spAutoFit/>
          </a:bodyPr>
          <a:lstStyle/>
          <a:p>
            <a:r>
              <a:rPr lang="en-US" sz="2000" b="0" dirty="0"/>
              <a:t>With a floc filter to extend range </a:t>
            </a:r>
          </a:p>
        </p:txBody>
      </p:sp>
      <p:grpSp>
        <p:nvGrpSpPr>
          <p:cNvPr id="2" name="Group 1"/>
          <p:cNvGrpSpPr/>
          <p:nvPr/>
        </p:nvGrpSpPr>
        <p:grpSpPr>
          <a:xfrm>
            <a:off x="6362700" y="2161258"/>
            <a:ext cx="1491426" cy="4378510"/>
            <a:chOff x="5074400" y="2308893"/>
            <a:chExt cx="1491426"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5074400" y="4364422"/>
              <a:ext cx="1491426" cy="1126179"/>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7D0329-44AE-4B11-AB3E-A235D0AA30EE}"/>
              </a:ext>
            </a:extLst>
          </p:cNvPr>
          <p:cNvPicPr>
            <a:picLocks noChangeAspect="1"/>
          </p:cNvPicPr>
          <p:nvPr/>
        </p:nvPicPr>
        <p:blipFill>
          <a:blip r:embed="rId2"/>
          <a:stretch>
            <a:fillRect/>
          </a:stretch>
        </p:blipFill>
        <p:spPr>
          <a:xfrm>
            <a:off x="2188867" y="0"/>
            <a:ext cx="7814266" cy="6858000"/>
          </a:xfrm>
          <a:prstGeom prst="rect">
            <a:avLst/>
          </a:prstGeom>
        </p:spPr>
      </p:pic>
      <p:cxnSp>
        <p:nvCxnSpPr>
          <p:cNvPr id="4" name="Straight Arrow Connector 3">
            <a:extLst>
              <a:ext uri="{FF2B5EF4-FFF2-40B4-BE49-F238E27FC236}">
                <a16:creationId xmlns:a16="http://schemas.microsoft.com/office/drawing/2014/main" id="{9D948E7F-DED6-4CCE-B87B-66B5557D54BA}"/>
              </a:ext>
            </a:extLst>
          </p:cNvPr>
          <p:cNvCxnSpPr/>
          <p:nvPr/>
        </p:nvCxnSpPr>
        <p:spPr>
          <a:xfrm flipH="1">
            <a:off x="4183115" y="488731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08DD73C4-75D4-4913-8923-5D0A3B6197C0}"/>
              </a:ext>
            </a:extLst>
          </p:cNvPr>
          <p:cNvCxnSpPr/>
          <p:nvPr/>
        </p:nvCxnSpPr>
        <p:spPr>
          <a:xfrm flipH="1">
            <a:off x="4183115" y="542509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63A01EA-89CF-4D34-9524-FD7D16AFD937}"/>
              </a:ext>
            </a:extLst>
          </p:cNvPr>
          <p:cNvCxnSpPr/>
          <p:nvPr/>
        </p:nvCxnSpPr>
        <p:spPr>
          <a:xfrm flipH="1">
            <a:off x="4183115" y="596287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B2BA75A-205B-4ED2-9464-80E92ACBA204}"/>
              </a:ext>
            </a:extLst>
          </p:cNvPr>
          <p:cNvCxnSpPr/>
          <p:nvPr/>
        </p:nvCxnSpPr>
        <p:spPr>
          <a:xfrm flipH="1">
            <a:off x="4183115" y="6500647"/>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C4EF327-B416-409A-8FF4-6017D08C85E7}"/>
              </a:ext>
            </a:extLst>
          </p:cNvPr>
          <p:cNvCxnSpPr>
            <a:cxnSpLocks/>
          </p:cNvCxnSpPr>
          <p:nvPr/>
        </p:nvCxnSpPr>
        <p:spPr>
          <a:xfrm>
            <a:off x="4183115" y="515620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302E7F2-59F9-48E1-A2DE-D9B07002193D}"/>
              </a:ext>
            </a:extLst>
          </p:cNvPr>
          <p:cNvCxnSpPr>
            <a:cxnSpLocks/>
          </p:cNvCxnSpPr>
          <p:nvPr/>
        </p:nvCxnSpPr>
        <p:spPr>
          <a:xfrm>
            <a:off x="4183115" y="5693980"/>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263F50C-8482-40C4-B12C-B9F55F89F093}"/>
              </a:ext>
            </a:extLst>
          </p:cNvPr>
          <p:cNvCxnSpPr>
            <a:cxnSpLocks/>
          </p:cNvCxnSpPr>
          <p:nvPr/>
        </p:nvCxnSpPr>
        <p:spPr>
          <a:xfrm>
            <a:off x="4183115" y="6231759"/>
            <a:ext cx="3993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6D394196-57F5-481B-B41B-5A94691CC5CC}"/>
              </a:ext>
            </a:extLst>
          </p:cNvPr>
          <p:cNvGrpSpPr/>
          <p:nvPr/>
        </p:nvGrpSpPr>
        <p:grpSpPr>
          <a:xfrm>
            <a:off x="2928020" y="6305562"/>
            <a:ext cx="431196" cy="157655"/>
            <a:chOff x="2926213" y="6292560"/>
            <a:chExt cx="431196" cy="157655"/>
          </a:xfrm>
        </p:grpSpPr>
        <p:cxnSp>
          <p:nvCxnSpPr>
            <p:cNvPr id="12" name="Straight Arrow Connector 11">
              <a:extLst>
                <a:ext uri="{FF2B5EF4-FFF2-40B4-BE49-F238E27FC236}">
                  <a16:creationId xmlns:a16="http://schemas.microsoft.com/office/drawing/2014/main" id="{97CAC9B9-8B9C-4B48-9777-A816E91C1FF9}"/>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AD6A97D-1C77-4A61-B10C-1363A1D9B1DD}"/>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ACC4EDF-0354-4418-BB9C-ADBE02D45E47}"/>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5CF24E1-5B46-45E7-B342-559C45E36505}"/>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B21D562-AEA6-4500-81AE-3AD45737213E}"/>
              </a:ext>
            </a:extLst>
          </p:cNvPr>
          <p:cNvGrpSpPr/>
          <p:nvPr/>
        </p:nvGrpSpPr>
        <p:grpSpPr>
          <a:xfrm>
            <a:off x="2928020" y="5769056"/>
            <a:ext cx="431196" cy="157655"/>
            <a:chOff x="2926213" y="6292560"/>
            <a:chExt cx="431196" cy="157655"/>
          </a:xfrm>
        </p:grpSpPr>
        <p:cxnSp>
          <p:nvCxnSpPr>
            <p:cNvPr id="17" name="Straight Arrow Connector 16">
              <a:extLst>
                <a:ext uri="{FF2B5EF4-FFF2-40B4-BE49-F238E27FC236}">
                  <a16:creationId xmlns:a16="http://schemas.microsoft.com/office/drawing/2014/main" id="{C3DCA3DC-515D-45BC-B5E6-2C78E78D91CB}"/>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6DC9A3-0F4A-417F-A9D9-E091CD239564}"/>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9367550-9A24-4547-8AC3-ECC019CC3BE2}"/>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0964170-136A-4889-9FF5-E43EF159E6A9}"/>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96B2BC6-FCBD-468D-AEFD-1E380AF256FE}"/>
              </a:ext>
            </a:extLst>
          </p:cNvPr>
          <p:cNvGrpSpPr/>
          <p:nvPr/>
        </p:nvGrpSpPr>
        <p:grpSpPr>
          <a:xfrm>
            <a:off x="2928020" y="5232550"/>
            <a:ext cx="431196" cy="157655"/>
            <a:chOff x="2926213" y="6292560"/>
            <a:chExt cx="431196" cy="157655"/>
          </a:xfrm>
        </p:grpSpPr>
        <p:cxnSp>
          <p:nvCxnSpPr>
            <p:cNvPr id="22" name="Straight Arrow Connector 21">
              <a:extLst>
                <a:ext uri="{FF2B5EF4-FFF2-40B4-BE49-F238E27FC236}">
                  <a16:creationId xmlns:a16="http://schemas.microsoft.com/office/drawing/2014/main" id="{C87ABC11-4069-45DC-B05D-B400DF247455}"/>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B8D0B9-DD86-4142-97B1-A87577ADDAF8}"/>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BC8913-0DC3-4BA9-9CB6-365F051F22AF}"/>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32C4C8F-C1EA-4488-A871-3D52EA2CCD39}"/>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0FBA8F2-117A-42C1-906B-645CE6934124}"/>
              </a:ext>
            </a:extLst>
          </p:cNvPr>
          <p:cNvGrpSpPr/>
          <p:nvPr/>
        </p:nvGrpSpPr>
        <p:grpSpPr>
          <a:xfrm flipV="1">
            <a:off x="2928020" y="4964297"/>
            <a:ext cx="431196" cy="157655"/>
            <a:chOff x="2926213" y="6292560"/>
            <a:chExt cx="431196" cy="157655"/>
          </a:xfrm>
        </p:grpSpPr>
        <p:cxnSp>
          <p:nvCxnSpPr>
            <p:cNvPr id="27" name="Straight Arrow Connector 26">
              <a:extLst>
                <a:ext uri="{FF2B5EF4-FFF2-40B4-BE49-F238E27FC236}">
                  <a16:creationId xmlns:a16="http://schemas.microsoft.com/office/drawing/2014/main" id="{F574FEA0-0875-4BBA-920F-501A39F8FBB6}"/>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7E7DED3B-AA2D-475D-A45D-FB0450B57DA4}"/>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72CB810-B26B-4D39-B926-A1A84F638202}"/>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76E2501-5685-4273-B5F7-80D5C756D538}"/>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C29F0F04-4A74-41AF-A656-CEB012B3B5FF}"/>
              </a:ext>
            </a:extLst>
          </p:cNvPr>
          <p:cNvGrpSpPr/>
          <p:nvPr/>
        </p:nvGrpSpPr>
        <p:grpSpPr>
          <a:xfrm flipV="1">
            <a:off x="2928020" y="5500803"/>
            <a:ext cx="431196" cy="157655"/>
            <a:chOff x="2926213" y="6292560"/>
            <a:chExt cx="431196" cy="157655"/>
          </a:xfrm>
        </p:grpSpPr>
        <p:cxnSp>
          <p:nvCxnSpPr>
            <p:cNvPr id="32" name="Straight Arrow Connector 31">
              <a:extLst>
                <a:ext uri="{FF2B5EF4-FFF2-40B4-BE49-F238E27FC236}">
                  <a16:creationId xmlns:a16="http://schemas.microsoft.com/office/drawing/2014/main" id="{78F2AFC7-5D7D-4920-B6A3-0AD1F64004A2}"/>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9A2F50A-D07A-422F-943D-CBCFEFF98604}"/>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F0BB22-89A6-4301-B1F5-F0EFD14865C2}"/>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D75C7639-0B02-49EC-8D79-8E5712E6E1EC}"/>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4E44AC6-CE0F-4E97-98BA-ABF0D5893765}"/>
              </a:ext>
            </a:extLst>
          </p:cNvPr>
          <p:cNvGrpSpPr/>
          <p:nvPr/>
        </p:nvGrpSpPr>
        <p:grpSpPr>
          <a:xfrm flipV="1">
            <a:off x="2928020" y="6037309"/>
            <a:ext cx="431196" cy="157655"/>
            <a:chOff x="2926213" y="6292560"/>
            <a:chExt cx="431196" cy="157655"/>
          </a:xfrm>
        </p:grpSpPr>
        <p:cxnSp>
          <p:nvCxnSpPr>
            <p:cNvPr id="37" name="Straight Arrow Connector 36">
              <a:extLst>
                <a:ext uri="{FF2B5EF4-FFF2-40B4-BE49-F238E27FC236}">
                  <a16:creationId xmlns:a16="http://schemas.microsoft.com/office/drawing/2014/main" id="{B64E5CC6-C2DA-42E9-8883-DE2DCDAF25B1}"/>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AF0EE0F-3B18-4839-B33E-F66EDF8360F2}"/>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E1D5000-A4F9-4678-BFF6-9A14B7F6FA76}"/>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1598D5E-A06B-4C2E-A22B-71CEF9170796}"/>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42" name="TextBox 41">
            <a:extLst>
              <a:ext uri="{FF2B5EF4-FFF2-40B4-BE49-F238E27FC236}">
                <a16:creationId xmlns:a16="http://schemas.microsoft.com/office/drawing/2014/main" id="{9C786617-E66D-4E1A-8CD3-7B6317383746}"/>
              </a:ext>
            </a:extLst>
          </p:cNvPr>
          <p:cNvSpPr txBox="1"/>
          <p:nvPr/>
        </p:nvSpPr>
        <p:spPr>
          <a:xfrm>
            <a:off x="2718816" y="932688"/>
            <a:ext cx="848409" cy="1015663"/>
          </a:xfrm>
          <a:prstGeom prst="rect">
            <a:avLst/>
          </a:prstGeom>
          <a:noFill/>
        </p:spPr>
        <p:txBody>
          <a:bodyPr wrap="square" rtlCol="0">
            <a:spAutoFit/>
          </a:bodyPr>
          <a:lstStyle/>
          <a:p>
            <a:pPr algn="ctr"/>
            <a:r>
              <a:rPr lang="en-US" sz="2000" b="0" dirty="0">
                <a:latin typeface="+mn-lt"/>
              </a:rPr>
              <a:t>Filter water level</a:t>
            </a:r>
          </a:p>
        </p:txBody>
      </p:sp>
      <p:cxnSp>
        <p:nvCxnSpPr>
          <p:cNvPr id="43" name="Straight Arrow Connector 42">
            <a:extLst>
              <a:ext uri="{FF2B5EF4-FFF2-40B4-BE49-F238E27FC236}">
                <a16:creationId xmlns:a16="http://schemas.microsoft.com/office/drawing/2014/main" id="{2428A7EA-0371-4A2E-8B4A-A84511685D0B}"/>
              </a:ext>
            </a:extLst>
          </p:cNvPr>
          <p:cNvCxnSpPr>
            <a:cxnSpLocks/>
            <a:stCxn id="42" idx="0"/>
          </p:cNvCxnSpPr>
          <p:nvPr/>
        </p:nvCxnSpPr>
        <p:spPr>
          <a:xfrm flipV="1">
            <a:off x="3143021" y="536448"/>
            <a:ext cx="0" cy="396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8AB2227A-F1B4-483E-8377-CE5E2C64C668}"/>
              </a:ext>
            </a:extLst>
          </p:cNvPr>
          <p:cNvGrpSpPr/>
          <p:nvPr/>
        </p:nvGrpSpPr>
        <p:grpSpPr>
          <a:xfrm>
            <a:off x="5986272" y="280416"/>
            <a:ext cx="3901440" cy="1015663"/>
            <a:chOff x="5986272" y="280416"/>
            <a:chExt cx="3901440" cy="1015663"/>
          </a:xfrm>
        </p:grpSpPr>
        <p:sp>
          <p:nvSpPr>
            <p:cNvPr id="41" name="TextBox 40">
              <a:extLst>
                <a:ext uri="{FF2B5EF4-FFF2-40B4-BE49-F238E27FC236}">
                  <a16:creationId xmlns:a16="http://schemas.microsoft.com/office/drawing/2014/main" id="{98F1D8DA-EFB3-4BAD-88FB-6FB62DC92FF2}"/>
                </a:ext>
              </a:extLst>
            </p:cNvPr>
            <p:cNvSpPr txBox="1"/>
            <p:nvPr/>
          </p:nvSpPr>
          <p:spPr>
            <a:xfrm>
              <a:off x="6961632" y="280416"/>
              <a:ext cx="2926080" cy="1015663"/>
            </a:xfrm>
            <a:prstGeom prst="rect">
              <a:avLst/>
            </a:prstGeom>
            <a:noFill/>
          </p:spPr>
          <p:txBody>
            <a:bodyPr wrap="square" rtlCol="0">
              <a:spAutoFit/>
            </a:bodyPr>
            <a:lstStyle/>
            <a:p>
              <a:r>
                <a:rPr lang="en-US" sz="2000" b="0" dirty="0"/>
                <a:t>Inlet tank </a:t>
              </a:r>
              <a:r>
                <a:rPr lang="en-US" sz="2000" b="0" dirty="0">
                  <a:latin typeface="+mn-lt"/>
                </a:rPr>
                <a:t>water level (maximum level signaling end of filter run)</a:t>
              </a:r>
            </a:p>
          </p:txBody>
        </p:sp>
        <p:cxnSp>
          <p:nvCxnSpPr>
            <p:cNvPr id="44" name="Straight Arrow Connector 43">
              <a:extLst>
                <a:ext uri="{FF2B5EF4-FFF2-40B4-BE49-F238E27FC236}">
                  <a16:creationId xmlns:a16="http://schemas.microsoft.com/office/drawing/2014/main" id="{BE6A0143-0058-41E8-AA3D-13E939BDA470}"/>
                </a:ext>
              </a:extLst>
            </p:cNvPr>
            <p:cNvCxnSpPr>
              <a:cxnSpLocks/>
              <a:stCxn id="41" idx="1"/>
            </p:cNvCxnSpPr>
            <p:nvPr/>
          </p:nvCxnSpPr>
          <p:spPr>
            <a:xfrm flipH="1" flipV="1">
              <a:off x="5986272" y="480472"/>
              <a:ext cx="975360" cy="3077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A1A0937-BCAA-41AC-8EA9-E8949ED74CF3}"/>
              </a:ext>
            </a:extLst>
          </p:cNvPr>
          <p:cNvGrpSpPr/>
          <p:nvPr/>
        </p:nvGrpSpPr>
        <p:grpSpPr>
          <a:xfrm>
            <a:off x="7010400" y="4340352"/>
            <a:ext cx="3291840" cy="2145792"/>
            <a:chOff x="7010400" y="4340352"/>
            <a:chExt cx="3291840" cy="2145792"/>
          </a:xfrm>
        </p:grpSpPr>
        <p:sp>
          <p:nvSpPr>
            <p:cNvPr id="45" name="TextBox 44">
              <a:extLst>
                <a:ext uri="{FF2B5EF4-FFF2-40B4-BE49-F238E27FC236}">
                  <a16:creationId xmlns:a16="http://schemas.microsoft.com/office/drawing/2014/main" id="{5F1C2664-317F-4970-8462-A80D187C21A5}"/>
                </a:ext>
              </a:extLst>
            </p:cNvPr>
            <p:cNvSpPr txBox="1"/>
            <p:nvPr/>
          </p:nvSpPr>
          <p:spPr>
            <a:xfrm>
              <a:off x="8424672" y="4340352"/>
              <a:ext cx="1877568" cy="1938992"/>
            </a:xfrm>
            <a:prstGeom prst="rect">
              <a:avLst/>
            </a:prstGeom>
            <a:solidFill>
              <a:schemeClr val="bg1"/>
            </a:solidFill>
          </p:spPr>
          <p:txBody>
            <a:bodyPr wrap="square" rtlCol="0">
              <a:spAutoFit/>
            </a:bodyPr>
            <a:lstStyle/>
            <a:p>
              <a:pPr algn="l"/>
              <a:r>
                <a:rPr lang="en-US" sz="2000" b="0" dirty="0">
                  <a:latin typeface="+mn-lt"/>
                </a:rPr>
                <a:t>Siphon pipe and sand dump pipes removed to show inlet and outlet pipes</a:t>
              </a:r>
            </a:p>
          </p:txBody>
        </p:sp>
        <p:cxnSp>
          <p:nvCxnSpPr>
            <p:cNvPr id="46" name="Straight Arrow Connector 45">
              <a:extLst>
                <a:ext uri="{FF2B5EF4-FFF2-40B4-BE49-F238E27FC236}">
                  <a16:creationId xmlns:a16="http://schemas.microsoft.com/office/drawing/2014/main" id="{DE8C8094-1761-4D0C-81FD-8FB7F51B8E0D}"/>
                </a:ext>
              </a:extLst>
            </p:cNvPr>
            <p:cNvCxnSpPr>
              <a:cxnSpLocks/>
              <a:stCxn id="45" idx="1"/>
            </p:cNvCxnSpPr>
            <p:nvPr/>
          </p:nvCxnSpPr>
          <p:spPr>
            <a:xfrm flipH="1">
              <a:off x="7010400" y="5309848"/>
              <a:ext cx="1414272" cy="11762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4D5CA7F-FC5C-498E-8D66-34042D41054E}"/>
                </a:ext>
              </a:extLst>
            </p:cNvPr>
            <p:cNvCxnSpPr>
              <a:cxnSpLocks/>
              <a:stCxn id="45" idx="1"/>
            </p:cNvCxnSpPr>
            <p:nvPr/>
          </p:nvCxnSpPr>
          <p:spPr>
            <a:xfrm flipH="1">
              <a:off x="7802880" y="5309848"/>
              <a:ext cx="621792" cy="298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513773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85B17-71C5-4839-A745-85BC0F8D8179}"/>
              </a:ext>
            </a:extLst>
          </p:cNvPr>
          <p:cNvPicPr>
            <a:picLocks noChangeAspect="1"/>
          </p:cNvPicPr>
          <p:nvPr/>
        </p:nvPicPr>
        <p:blipFill>
          <a:blip r:embed="rId3"/>
          <a:stretch>
            <a:fillRect/>
          </a:stretch>
        </p:blipFill>
        <p:spPr>
          <a:xfrm>
            <a:off x="2150155" y="0"/>
            <a:ext cx="7891690" cy="6858000"/>
          </a:xfrm>
          <a:prstGeom prst="rect">
            <a:avLst/>
          </a:prstGeom>
        </p:spPr>
      </p:pic>
      <p:cxnSp>
        <p:nvCxnSpPr>
          <p:cNvPr id="44" name="Straight Arrow Connector 43">
            <a:extLst>
              <a:ext uri="{FF2B5EF4-FFF2-40B4-BE49-F238E27FC236}">
                <a16:creationId xmlns:a16="http://schemas.microsoft.com/office/drawing/2014/main" id="{DC92E6E1-2D4A-41D3-878E-3404AB20C7FA}"/>
              </a:ext>
            </a:extLst>
          </p:cNvPr>
          <p:cNvCxnSpPr>
            <a:cxnSpLocks/>
          </p:cNvCxnSpPr>
          <p:nvPr/>
        </p:nvCxnSpPr>
        <p:spPr>
          <a:xfrm flipH="1">
            <a:off x="4183114" y="6500647"/>
            <a:ext cx="1498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57E331E-4601-4FE1-A79B-CA62265E45A4}"/>
              </a:ext>
            </a:extLst>
          </p:cNvPr>
          <p:cNvGrpSpPr/>
          <p:nvPr/>
        </p:nvGrpSpPr>
        <p:grpSpPr>
          <a:xfrm>
            <a:off x="2923687" y="4624106"/>
            <a:ext cx="431196" cy="1828800"/>
            <a:chOff x="2926213" y="6292560"/>
            <a:chExt cx="431196" cy="157655"/>
          </a:xfrm>
        </p:grpSpPr>
        <p:cxnSp>
          <p:nvCxnSpPr>
            <p:cNvPr id="46" name="Straight Arrow Connector 45">
              <a:extLst>
                <a:ext uri="{FF2B5EF4-FFF2-40B4-BE49-F238E27FC236}">
                  <a16:creationId xmlns:a16="http://schemas.microsoft.com/office/drawing/2014/main" id="{B9FAA868-5BED-4587-B8AF-5B1D3B083B47}"/>
                </a:ext>
              </a:extLst>
            </p:cNvPr>
            <p:cNvCxnSpPr/>
            <p:nvPr/>
          </p:nvCxnSpPr>
          <p:spPr>
            <a:xfrm flipV="1">
              <a:off x="2926213"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165904C0-285E-4963-AB17-E576451EA8A9}"/>
                </a:ext>
              </a:extLst>
            </p:cNvPr>
            <p:cNvCxnSpPr/>
            <p:nvPr/>
          </p:nvCxnSpPr>
          <p:spPr>
            <a:xfrm flipV="1">
              <a:off x="3069945"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67E17C84-31D0-4F69-BE0B-79B777507088}"/>
                </a:ext>
              </a:extLst>
            </p:cNvPr>
            <p:cNvCxnSpPr/>
            <p:nvPr/>
          </p:nvCxnSpPr>
          <p:spPr>
            <a:xfrm flipV="1">
              <a:off x="3213677"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1E4E37F-D103-4E2E-8725-7E5072A24240}"/>
                </a:ext>
              </a:extLst>
            </p:cNvPr>
            <p:cNvCxnSpPr/>
            <p:nvPr/>
          </p:nvCxnSpPr>
          <p:spPr>
            <a:xfrm flipV="1">
              <a:off x="3357409" y="6292560"/>
              <a:ext cx="0" cy="1576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18826162-49FA-4D06-B99E-2A737A452DF8}"/>
              </a:ext>
            </a:extLst>
          </p:cNvPr>
          <p:cNvGrpSpPr/>
          <p:nvPr/>
        </p:nvGrpSpPr>
        <p:grpSpPr>
          <a:xfrm>
            <a:off x="7010400" y="4340352"/>
            <a:ext cx="3291840" cy="2145792"/>
            <a:chOff x="7010400" y="4340352"/>
            <a:chExt cx="3291840" cy="2145792"/>
          </a:xfrm>
        </p:grpSpPr>
        <p:sp>
          <p:nvSpPr>
            <p:cNvPr id="66" name="TextBox 65">
              <a:extLst>
                <a:ext uri="{FF2B5EF4-FFF2-40B4-BE49-F238E27FC236}">
                  <a16:creationId xmlns:a16="http://schemas.microsoft.com/office/drawing/2014/main" id="{9EF9D676-FA82-4987-A9E5-F092E36A95A2}"/>
                </a:ext>
              </a:extLst>
            </p:cNvPr>
            <p:cNvSpPr txBox="1"/>
            <p:nvPr/>
          </p:nvSpPr>
          <p:spPr>
            <a:xfrm>
              <a:off x="8424672" y="4340352"/>
              <a:ext cx="1877568" cy="1938992"/>
            </a:xfrm>
            <a:prstGeom prst="rect">
              <a:avLst/>
            </a:prstGeom>
            <a:solidFill>
              <a:schemeClr val="bg1"/>
            </a:solidFill>
          </p:spPr>
          <p:txBody>
            <a:bodyPr wrap="square" rtlCol="0">
              <a:spAutoFit/>
            </a:bodyPr>
            <a:lstStyle/>
            <a:p>
              <a:pPr algn="l"/>
              <a:r>
                <a:rPr lang="en-US" sz="2000" b="0" dirty="0">
                  <a:latin typeface="+mn-lt"/>
                </a:rPr>
                <a:t>Siphon pipe and sand dump pipes removed to show inlet and outlet pipes</a:t>
              </a:r>
            </a:p>
          </p:txBody>
        </p:sp>
        <p:cxnSp>
          <p:nvCxnSpPr>
            <p:cNvPr id="67" name="Straight Arrow Connector 66">
              <a:extLst>
                <a:ext uri="{FF2B5EF4-FFF2-40B4-BE49-F238E27FC236}">
                  <a16:creationId xmlns:a16="http://schemas.microsoft.com/office/drawing/2014/main" id="{B921012B-0BC0-4BFA-909C-C526866CEF5E}"/>
                </a:ext>
              </a:extLst>
            </p:cNvPr>
            <p:cNvCxnSpPr>
              <a:cxnSpLocks/>
              <a:stCxn id="66" idx="1"/>
            </p:cNvCxnSpPr>
            <p:nvPr/>
          </p:nvCxnSpPr>
          <p:spPr>
            <a:xfrm flipH="1">
              <a:off x="7010400" y="5309848"/>
              <a:ext cx="1414272" cy="11762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A80F4D84-8202-47DA-A030-49CC72448C00}"/>
                </a:ext>
              </a:extLst>
            </p:cNvPr>
            <p:cNvCxnSpPr>
              <a:cxnSpLocks/>
              <a:stCxn id="66" idx="1"/>
            </p:cNvCxnSpPr>
            <p:nvPr/>
          </p:nvCxnSpPr>
          <p:spPr>
            <a:xfrm flipH="1">
              <a:off x="7802880" y="5309848"/>
              <a:ext cx="621792" cy="298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34096ABD-E8BF-4A5E-A683-2E87B4449863}"/>
              </a:ext>
            </a:extLst>
          </p:cNvPr>
          <p:cNvSpPr txBox="1"/>
          <p:nvPr/>
        </p:nvSpPr>
        <p:spPr>
          <a:xfrm>
            <a:off x="2791968" y="2529840"/>
            <a:ext cx="848409" cy="1323439"/>
          </a:xfrm>
          <a:prstGeom prst="rect">
            <a:avLst/>
          </a:prstGeom>
          <a:noFill/>
        </p:spPr>
        <p:txBody>
          <a:bodyPr wrap="square" rtlCol="0">
            <a:spAutoFit/>
          </a:bodyPr>
          <a:lstStyle/>
          <a:p>
            <a:pPr algn="ctr"/>
            <a:r>
              <a:rPr lang="en-US" sz="2000" b="0" dirty="0">
                <a:latin typeface="+mn-lt"/>
              </a:rPr>
              <a:t>Backwash water level</a:t>
            </a:r>
          </a:p>
        </p:txBody>
      </p:sp>
      <p:cxnSp>
        <p:nvCxnSpPr>
          <p:cNvPr id="70" name="Straight Arrow Connector 69">
            <a:extLst>
              <a:ext uri="{FF2B5EF4-FFF2-40B4-BE49-F238E27FC236}">
                <a16:creationId xmlns:a16="http://schemas.microsoft.com/office/drawing/2014/main" id="{006F43EC-1222-4BA3-81DF-7C65FD52E8D5}"/>
              </a:ext>
            </a:extLst>
          </p:cNvPr>
          <p:cNvCxnSpPr>
            <a:cxnSpLocks/>
            <a:stCxn id="69" idx="2"/>
          </p:cNvCxnSpPr>
          <p:nvPr/>
        </p:nvCxnSpPr>
        <p:spPr>
          <a:xfrm>
            <a:off x="3216173" y="3853279"/>
            <a:ext cx="0" cy="725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6AC931AB-3040-45CE-8D71-E3558FD69297}"/>
              </a:ext>
            </a:extLst>
          </p:cNvPr>
          <p:cNvGrpSpPr/>
          <p:nvPr/>
        </p:nvGrpSpPr>
        <p:grpSpPr>
          <a:xfrm>
            <a:off x="5791200" y="280416"/>
            <a:ext cx="4096512" cy="1536192"/>
            <a:chOff x="5791200" y="280416"/>
            <a:chExt cx="4096512" cy="1536192"/>
          </a:xfrm>
        </p:grpSpPr>
        <p:sp>
          <p:nvSpPr>
            <p:cNvPr id="72" name="TextBox 71">
              <a:extLst>
                <a:ext uri="{FF2B5EF4-FFF2-40B4-BE49-F238E27FC236}">
                  <a16:creationId xmlns:a16="http://schemas.microsoft.com/office/drawing/2014/main" id="{DC4E040D-21C5-457D-891E-7D43EBAEF0BD}"/>
                </a:ext>
              </a:extLst>
            </p:cNvPr>
            <p:cNvSpPr txBox="1"/>
            <p:nvPr/>
          </p:nvSpPr>
          <p:spPr>
            <a:xfrm>
              <a:off x="6961632" y="280416"/>
              <a:ext cx="2926080" cy="1323439"/>
            </a:xfrm>
            <a:prstGeom prst="rect">
              <a:avLst/>
            </a:prstGeom>
            <a:noFill/>
          </p:spPr>
          <p:txBody>
            <a:bodyPr wrap="square" rtlCol="0">
              <a:spAutoFit/>
            </a:bodyPr>
            <a:lstStyle/>
            <a:p>
              <a:r>
                <a:rPr lang="en-US" sz="2000" b="0" dirty="0"/>
                <a:t>Inlet tank </a:t>
              </a:r>
              <a:r>
                <a:rPr lang="en-US" sz="2000" b="0" dirty="0">
                  <a:latin typeface="+mn-lt"/>
                </a:rPr>
                <a:t>water level is below the top of the pipe stubs for all except the backwash inlet </a:t>
              </a:r>
            </a:p>
          </p:txBody>
        </p:sp>
        <p:cxnSp>
          <p:nvCxnSpPr>
            <p:cNvPr id="73" name="Straight Arrow Connector 72">
              <a:extLst>
                <a:ext uri="{FF2B5EF4-FFF2-40B4-BE49-F238E27FC236}">
                  <a16:creationId xmlns:a16="http://schemas.microsoft.com/office/drawing/2014/main" id="{EFB3F853-00C1-43BB-B9A2-5DEA96E0BB74}"/>
                </a:ext>
              </a:extLst>
            </p:cNvPr>
            <p:cNvCxnSpPr>
              <a:cxnSpLocks/>
              <a:stCxn id="72" idx="1"/>
            </p:cNvCxnSpPr>
            <p:nvPr/>
          </p:nvCxnSpPr>
          <p:spPr>
            <a:xfrm flipH="1">
              <a:off x="5791200" y="942136"/>
              <a:ext cx="1170432" cy="874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776575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FA90C9-2D32-4A23-800F-08AFC00A6982}"/>
              </a:ext>
            </a:extLst>
          </p:cNvPr>
          <p:cNvPicPr>
            <a:picLocks noChangeAspect="1"/>
          </p:cNvPicPr>
          <p:nvPr/>
        </p:nvPicPr>
        <p:blipFill>
          <a:blip r:embed="rId2"/>
          <a:stretch>
            <a:fillRect/>
          </a:stretch>
        </p:blipFill>
        <p:spPr>
          <a:xfrm>
            <a:off x="408255" y="1651336"/>
            <a:ext cx="10717121" cy="4286848"/>
          </a:xfrm>
          <a:prstGeom prst="rect">
            <a:avLst/>
          </a:prstGeom>
        </p:spPr>
      </p:pic>
      <p:sp>
        <p:nvSpPr>
          <p:cNvPr id="3" name="TextBox 2">
            <a:extLst>
              <a:ext uri="{FF2B5EF4-FFF2-40B4-BE49-F238E27FC236}">
                <a16:creationId xmlns:a16="http://schemas.microsoft.com/office/drawing/2014/main" id="{71A5B930-DFB3-4D7F-8BFD-7ED5A788DDEF}"/>
              </a:ext>
            </a:extLst>
          </p:cNvPr>
          <p:cNvSpPr txBox="1"/>
          <p:nvPr/>
        </p:nvSpPr>
        <p:spPr>
          <a:xfrm>
            <a:off x="7961376" y="5772912"/>
            <a:ext cx="2633472" cy="707886"/>
          </a:xfrm>
          <a:prstGeom prst="rect">
            <a:avLst/>
          </a:prstGeom>
          <a:solidFill>
            <a:schemeClr val="bg1"/>
          </a:solidFill>
        </p:spPr>
        <p:txBody>
          <a:bodyPr wrap="square" rtlCol="0">
            <a:spAutoFit/>
          </a:bodyPr>
          <a:lstStyle/>
          <a:p>
            <a:pPr algn="l"/>
            <a:r>
              <a:rPr lang="en-US" sz="2000" b="0" dirty="0">
                <a:latin typeface="+mn-lt"/>
              </a:rPr>
              <a:t>Sand dump pipe exits in the sand channel</a:t>
            </a:r>
          </a:p>
        </p:txBody>
      </p:sp>
      <p:cxnSp>
        <p:nvCxnSpPr>
          <p:cNvPr id="5" name="Straight Arrow Connector 4">
            <a:extLst>
              <a:ext uri="{FF2B5EF4-FFF2-40B4-BE49-F238E27FC236}">
                <a16:creationId xmlns:a16="http://schemas.microsoft.com/office/drawing/2014/main" id="{EBFCA47B-2819-4C4A-8A63-740CE9363CD4}"/>
              </a:ext>
            </a:extLst>
          </p:cNvPr>
          <p:cNvCxnSpPr>
            <a:cxnSpLocks/>
            <a:stCxn id="3" idx="0"/>
          </p:cNvCxnSpPr>
          <p:nvPr/>
        </p:nvCxnSpPr>
        <p:spPr>
          <a:xfrm flipH="1" flipV="1">
            <a:off x="8607552" y="4059936"/>
            <a:ext cx="670560" cy="17129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CC28000-1DD8-4A05-A1E2-3B91C49B8E96}"/>
              </a:ext>
            </a:extLst>
          </p:cNvPr>
          <p:cNvSpPr txBox="1"/>
          <p:nvPr/>
        </p:nvSpPr>
        <p:spPr>
          <a:xfrm>
            <a:off x="3480816" y="5772912"/>
            <a:ext cx="3846576" cy="707886"/>
          </a:xfrm>
          <a:prstGeom prst="rect">
            <a:avLst/>
          </a:prstGeom>
          <a:solidFill>
            <a:schemeClr val="bg1"/>
          </a:solidFill>
        </p:spPr>
        <p:txBody>
          <a:bodyPr wrap="square" rtlCol="0">
            <a:spAutoFit/>
          </a:bodyPr>
          <a:lstStyle/>
          <a:p>
            <a:pPr algn="l"/>
            <a:r>
              <a:rPr lang="en-US" sz="2000" b="0" dirty="0">
                <a:latin typeface="+mn-lt"/>
              </a:rPr>
              <a:t>Sand dump removes fluidized sand from the bottom of the filter</a:t>
            </a:r>
          </a:p>
        </p:txBody>
      </p:sp>
      <p:cxnSp>
        <p:nvCxnSpPr>
          <p:cNvPr id="11" name="Straight Arrow Connector 10">
            <a:extLst>
              <a:ext uri="{FF2B5EF4-FFF2-40B4-BE49-F238E27FC236}">
                <a16:creationId xmlns:a16="http://schemas.microsoft.com/office/drawing/2014/main" id="{EE312E92-A657-4F16-A523-7DA1BC785C2B}"/>
              </a:ext>
            </a:extLst>
          </p:cNvPr>
          <p:cNvCxnSpPr>
            <a:cxnSpLocks/>
            <a:stCxn id="10" idx="1"/>
          </p:cNvCxnSpPr>
          <p:nvPr/>
        </p:nvCxnSpPr>
        <p:spPr>
          <a:xfrm flipH="1" flipV="1">
            <a:off x="2401824" y="5413248"/>
            <a:ext cx="1078992" cy="7136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B6D57E9D-A33F-443D-9ED1-DCC759E6A42B}"/>
              </a:ext>
            </a:extLst>
          </p:cNvPr>
          <p:cNvSpPr>
            <a:spLocks noGrp="1"/>
          </p:cNvSpPr>
          <p:nvPr>
            <p:ph type="title"/>
          </p:nvPr>
        </p:nvSpPr>
        <p:spPr/>
        <p:txBody>
          <a:bodyPr/>
          <a:lstStyle/>
          <a:p>
            <a:r>
              <a:rPr lang="en-US" dirty="0"/>
              <a:t>Sand dump</a:t>
            </a:r>
          </a:p>
        </p:txBody>
      </p:sp>
    </p:spTree>
    <p:extLst>
      <p:ext uri="{BB962C8B-B14F-4D97-AF65-F5344CB8AC3E}">
        <p14:creationId xmlns:p14="http://schemas.microsoft.com/office/powerpoint/2010/main" val="299973479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13B65F-F090-40BE-9042-354AE2248361}"/>
              </a:ext>
            </a:extLst>
          </p:cNvPr>
          <p:cNvPicPr>
            <a:picLocks noChangeAspect="1"/>
          </p:cNvPicPr>
          <p:nvPr/>
        </p:nvPicPr>
        <p:blipFill>
          <a:blip r:embed="rId2"/>
          <a:stretch>
            <a:fillRect/>
          </a:stretch>
        </p:blipFill>
        <p:spPr>
          <a:xfrm>
            <a:off x="0" y="371400"/>
            <a:ext cx="12192000" cy="6486600"/>
          </a:xfrm>
          <a:prstGeom prst="rect">
            <a:avLst/>
          </a:prstGeom>
        </p:spPr>
      </p:pic>
      <p:sp>
        <p:nvSpPr>
          <p:cNvPr id="5" name="TextBox 4">
            <a:extLst>
              <a:ext uri="{FF2B5EF4-FFF2-40B4-BE49-F238E27FC236}">
                <a16:creationId xmlns:a16="http://schemas.microsoft.com/office/drawing/2014/main" id="{99E60BD9-26E7-4961-8E44-87376C58503A}"/>
              </a:ext>
            </a:extLst>
          </p:cNvPr>
          <p:cNvSpPr txBox="1"/>
          <p:nvPr/>
        </p:nvSpPr>
        <p:spPr>
          <a:xfrm>
            <a:off x="2962656" y="5827776"/>
            <a:ext cx="1853184" cy="707886"/>
          </a:xfrm>
          <a:prstGeom prst="rect">
            <a:avLst/>
          </a:prstGeom>
          <a:solidFill>
            <a:schemeClr val="bg1"/>
          </a:solidFill>
        </p:spPr>
        <p:txBody>
          <a:bodyPr wrap="square" rtlCol="0">
            <a:spAutoFit/>
          </a:bodyPr>
          <a:lstStyle/>
          <a:p>
            <a:pPr algn="l"/>
            <a:r>
              <a:rPr lang="en-US" sz="2000" b="0" dirty="0">
                <a:latin typeface="+mn-lt"/>
              </a:rPr>
              <a:t>Backwash gate in filter mode</a:t>
            </a:r>
          </a:p>
        </p:txBody>
      </p:sp>
      <p:cxnSp>
        <p:nvCxnSpPr>
          <p:cNvPr id="10" name="Straight Arrow Connector 9">
            <a:extLst>
              <a:ext uri="{FF2B5EF4-FFF2-40B4-BE49-F238E27FC236}">
                <a16:creationId xmlns:a16="http://schemas.microsoft.com/office/drawing/2014/main" id="{A81B8E0C-175E-4713-A8A9-E71E11E1A025}"/>
              </a:ext>
            </a:extLst>
          </p:cNvPr>
          <p:cNvCxnSpPr>
            <a:cxnSpLocks/>
            <a:stCxn id="5" idx="1"/>
          </p:cNvCxnSpPr>
          <p:nvPr/>
        </p:nvCxnSpPr>
        <p:spPr bwMode="auto">
          <a:xfrm flipH="1" flipV="1">
            <a:off x="2279904" y="6022849"/>
            <a:ext cx="682752" cy="15887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3" name="TextBox 12">
            <a:extLst>
              <a:ext uri="{FF2B5EF4-FFF2-40B4-BE49-F238E27FC236}">
                <a16:creationId xmlns:a16="http://schemas.microsoft.com/office/drawing/2014/main" id="{39AC4F80-9B76-4A19-BDF8-1125BA09634E}"/>
              </a:ext>
            </a:extLst>
          </p:cNvPr>
          <p:cNvSpPr txBox="1"/>
          <p:nvPr/>
        </p:nvSpPr>
        <p:spPr>
          <a:xfrm>
            <a:off x="5181600" y="5827776"/>
            <a:ext cx="4511040" cy="707886"/>
          </a:xfrm>
          <a:prstGeom prst="rect">
            <a:avLst/>
          </a:prstGeom>
          <a:solidFill>
            <a:schemeClr val="bg1"/>
          </a:solidFill>
        </p:spPr>
        <p:txBody>
          <a:bodyPr wrap="square" rtlCol="0">
            <a:spAutoFit/>
          </a:bodyPr>
          <a:lstStyle/>
          <a:p>
            <a:pPr algn="l"/>
            <a:r>
              <a:rPr lang="en-US" sz="2000" b="0" dirty="0">
                <a:latin typeface="+mn-lt"/>
              </a:rPr>
              <a:t>Backwash gate removed if needed to achieve target flow for backwash mode</a:t>
            </a:r>
          </a:p>
        </p:txBody>
      </p:sp>
      <p:cxnSp>
        <p:nvCxnSpPr>
          <p:cNvPr id="14" name="Straight Arrow Connector 13">
            <a:extLst>
              <a:ext uri="{FF2B5EF4-FFF2-40B4-BE49-F238E27FC236}">
                <a16:creationId xmlns:a16="http://schemas.microsoft.com/office/drawing/2014/main" id="{FB300706-E6DC-49CB-99BE-225B724707DB}"/>
              </a:ext>
            </a:extLst>
          </p:cNvPr>
          <p:cNvCxnSpPr>
            <a:cxnSpLocks/>
            <a:stCxn id="13" idx="3"/>
          </p:cNvCxnSpPr>
          <p:nvPr/>
        </p:nvCxnSpPr>
        <p:spPr bwMode="auto">
          <a:xfrm flipV="1">
            <a:off x="9692640" y="5894837"/>
            <a:ext cx="298704" cy="28688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6" name="TextBox 15">
            <a:extLst>
              <a:ext uri="{FF2B5EF4-FFF2-40B4-BE49-F238E27FC236}">
                <a16:creationId xmlns:a16="http://schemas.microsoft.com/office/drawing/2014/main" id="{997CE3A2-B008-41D0-A02F-41B1608CBB8B}"/>
              </a:ext>
            </a:extLst>
          </p:cNvPr>
          <p:cNvSpPr txBox="1"/>
          <p:nvPr/>
        </p:nvSpPr>
        <p:spPr>
          <a:xfrm>
            <a:off x="3328416" y="4663440"/>
            <a:ext cx="1170432" cy="400110"/>
          </a:xfrm>
          <a:prstGeom prst="rect">
            <a:avLst/>
          </a:prstGeom>
          <a:solidFill>
            <a:schemeClr val="bg1"/>
          </a:solidFill>
        </p:spPr>
        <p:txBody>
          <a:bodyPr wrap="square" rtlCol="0">
            <a:spAutoFit/>
          </a:bodyPr>
          <a:lstStyle/>
          <a:p>
            <a:pPr algn="l"/>
            <a:r>
              <a:rPr lang="en-US" sz="2000" b="0" dirty="0">
                <a:latin typeface="+mn-lt"/>
              </a:rPr>
              <a:t>Slot weir</a:t>
            </a:r>
          </a:p>
        </p:txBody>
      </p:sp>
      <p:cxnSp>
        <p:nvCxnSpPr>
          <p:cNvPr id="17" name="Straight Arrow Connector 16">
            <a:extLst>
              <a:ext uri="{FF2B5EF4-FFF2-40B4-BE49-F238E27FC236}">
                <a16:creationId xmlns:a16="http://schemas.microsoft.com/office/drawing/2014/main" id="{DD533E5C-4D08-4E5D-A8A9-B5F8720DBD89}"/>
              </a:ext>
            </a:extLst>
          </p:cNvPr>
          <p:cNvCxnSpPr>
            <a:cxnSpLocks/>
            <a:stCxn id="16" idx="1"/>
          </p:cNvCxnSpPr>
          <p:nvPr/>
        </p:nvCxnSpPr>
        <p:spPr bwMode="auto">
          <a:xfrm flipH="1">
            <a:off x="2676144" y="4863495"/>
            <a:ext cx="652272" cy="92554"/>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20" name="TextBox 19">
            <a:extLst>
              <a:ext uri="{FF2B5EF4-FFF2-40B4-BE49-F238E27FC236}">
                <a16:creationId xmlns:a16="http://schemas.microsoft.com/office/drawing/2014/main" id="{54EB4E8D-E59C-409F-A013-F1EB830B3BE8}"/>
              </a:ext>
            </a:extLst>
          </p:cNvPr>
          <p:cNvSpPr txBox="1"/>
          <p:nvPr/>
        </p:nvSpPr>
        <p:spPr>
          <a:xfrm>
            <a:off x="3322320" y="5145024"/>
            <a:ext cx="1371600" cy="400110"/>
          </a:xfrm>
          <a:prstGeom prst="rect">
            <a:avLst/>
          </a:prstGeom>
          <a:solidFill>
            <a:schemeClr val="bg1"/>
          </a:solidFill>
        </p:spPr>
        <p:txBody>
          <a:bodyPr wrap="square" rtlCol="0">
            <a:spAutoFit/>
          </a:bodyPr>
          <a:lstStyle/>
          <a:p>
            <a:pPr algn="l"/>
            <a:r>
              <a:rPr lang="en-US" sz="2000" b="0" dirty="0">
                <a:latin typeface="+mn-lt"/>
              </a:rPr>
              <a:t>Wide weir</a:t>
            </a:r>
          </a:p>
        </p:txBody>
      </p:sp>
      <p:cxnSp>
        <p:nvCxnSpPr>
          <p:cNvPr id="21" name="Straight Arrow Connector 20">
            <a:extLst>
              <a:ext uri="{FF2B5EF4-FFF2-40B4-BE49-F238E27FC236}">
                <a16:creationId xmlns:a16="http://schemas.microsoft.com/office/drawing/2014/main" id="{538E7D0B-CED3-40DF-9E04-070BD73BED3B}"/>
              </a:ext>
            </a:extLst>
          </p:cNvPr>
          <p:cNvCxnSpPr>
            <a:cxnSpLocks/>
            <a:stCxn id="20" idx="1"/>
          </p:cNvCxnSpPr>
          <p:nvPr/>
        </p:nvCxnSpPr>
        <p:spPr bwMode="auto">
          <a:xfrm flipH="1">
            <a:off x="2913888" y="5345079"/>
            <a:ext cx="408432" cy="33639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24" name="TextBox 23">
            <a:extLst>
              <a:ext uri="{FF2B5EF4-FFF2-40B4-BE49-F238E27FC236}">
                <a16:creationId xmlns:a16="http://schemas.microsoft.com/office/drawing/2014/main" id="{D56BFE4A-EB1C-4EBA-ADD9-9D6C80467084}"/>
              </a:ext>
            </a:extLst>
          </p:cNvPr>
          <p:cNvSpPr txBox="1"/>
          <p:nvPr/>
        </p:nvSpPr>
        <p:spPr>
          <a:xfrm>
            <a:off x="0" y="3133344"/>
            <a:ext cx="2066544" cy="1015663"/>
          </a:xfrm>
          <a:prstGeom prst="rect">
            <a:avLst/>
          </a:prstGeom>
          <a:solidFill>
            <a:schemeClr val="bg1"/>
          </a:solidFill>
        </p:spPr>
        <p:txBody>
          <a:bodyPr wrap="square" rtlCol="0">
            <a:spAutoFit/>
          </a:bodyPr>
          <a:lstStyle/>
          <a:p>
            <a:pPr algn="l"/>
            <a:r>
              <a:rPr lang="en-US" sz="2000" b="0" dirty="0">
                <a:latin typeface="+mn-lt"/>
              </a:rPr>
              <a:t>Orifice for flow distribution in filter mode</a:t>
            </a:r>
          </a:p>
        </p:txBody>
      </p:sp>
      <p:cxnSp>
        <p:nvCxnSpPr>
          <p:cNvPr id="25" name="Straight Arrow Connector 24">
            <a:extLst>
              <a:ext uri="{FF2B5EF4-FFF2-40B4-BE49-F238E27FC236}">
                <a16:creationId xmlns:a16="http://schemas.microsoft.com/office/drawing/2014/main" id="{D82B1DA5-F83B-499B-83B5-2A41AB096805}"/>
              </a:ext>
            </a:extLst>
          </p:cNvPr>
          <p:cNvCxnSpPr>
            <a:cxnSpLocks/>
            <a:stCxn id="24" idx="3"/>
          </p:cNvCxnSpPr>
          <p:nvPr/>
        </p:nvCxnSpPr>
        <p:spPr bwMode="auto">
          <a:xfrm>
            <a:off x="2066544" y="3641176"/>
            <a:ext cx="1078992" cy="772328"/>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1" name="TextBox 30">
            <a:extLst>
              <a:ext uri="{FF2B5EF4-FFF2-40B4-BE49-F238E27FC236}">
                <a16:creationId xmlns:a16="http://schemas.microsoft.com/office/drawing/2014/main" id="{D14AFEE2-68E7-4A4D-9611-C37FCB082662}"/>
              </a:ext>
            </a:extLst>
          </p:cNvPr>
          <p:cNvSpPr txBox="1"/>
          <p:nvPr/>
        </p:nvSpPr>
        <p:spPr>
          <a:xfrm>
            <a:off x="0" y="359664"/>
            <a:ext cx="2066544" cy="1323439"/>
          </a:xfrm>
          <a:prstGeom prst="rect">
            <a:avLst/>
          </a:prstGeom>
          <a:solidFill>
            <a:schemeClr val="bg1"/>
          </a:solidFill>
        </p:spPr>
        <p:txBody>
          <a:bodyPr wrap="square" rtlCol="0">
            <a:spAutoFit/>
          </a:bodyPr>
          <a:lstStyle/>
          <a:p>
            <a:pPr algn="l"/>
            <a:r>
              <a:rPr lang="en-US" sz="2000" b="0" dirty="0">
                <a:latin typeface="+mn-lt"/>
              </a:rPr>
              <a:t>Overflow indicating maximum filter head loss</a:t>
            </a:r>
          </a:p>
        </p:txBody>
      </p:sp>
      <p:cxnSp>
        <p:nvCxnSpPr>
          <p:cNvPr id="32" name="Straight Arrow Connector 31">
            <a:extLst>
              <a:ext uri="{FF2B5EF4-FFF2-40B4-BE49-F238E27FC236}">
                <a16:creationId xmlns:a16="http://schemas.microsoft.com/office/drawing/2014/main" id="{65393528-58D3-4F29-996D-DCAB581611D4}"/>
              </a:ext>
            </a:extLst>
          </p:cNvPr>
          <p:cNvCxnSpPr>
            <a:cxnSpLocks/>
            <a:stCxn id="31" idx="3"/>
          </p:cNvCxnSpPr>
          <p:nvPr/>
        </p:nvCxnSpPr>
        <p:spPr bwMode="auto">
          <a:xfrm>
            <a:off x="2066544" y="1021384"/>
            <a:ext cx="682752" cy="929336"/>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5" name="TextBox 34">
            <a:extLst>
              <a:ext uri="{FF2B5EF4-FFF2-40B4-BE49-F238E27FC236}">
                <a16:creationId xmlns:a16="http://schemas.microsoft.com/office/drawing/2014/main" id="{22FB2EC8-EB85-46F5-9F5F-D8FD12C384E0}"/>
              </a:ext>
            </a:extLst>
          </p:cNvPr>
          <p:cNvSpPr txBox="1"/>
          <p:nvPr/>
        </p:nvSpPr>
        <p:spPr>
          <a:xfrm>
            <a:off x="6742176" y="1292352"/>
            <a:ext cx="1231392" cy="1015663"/>
          </a:xfrm>
          <a:prstGeom prst="rect">
            <a:avLst/>
          </a:prstGeom>
          <a:solidFill>
            <a:schemeClr val="bg1"/>
          </a:solidFill>
        </p:spPr>
        <p:txBody>
          <a:bodyPr wrap="square" rtlCol="0">
            <a:spAutoFit/>
          </a:bodyPr>
          <a:lstStyle/>
          <a:p>
            <a:pPr algn="l"/>
            <a:r>
              <a:rPr lang="en-US" sz="2000" b="0" dirty="0">
                <a:latin typeface="+mn-lt"/>
              </a:rPr>
              <a:t>Ready for filter to waste</a:t>
            </a:r>
          </a:p>
        </p:txBody>
      </p:sp>
      <p:cxnSp>
        <p:nvCxnSpPr>
          <p:cNvPr id="36" name="Straight Arrow Connector 35">
            <a:extLst>
              <a:ext uri="{FF2B5EF4-FFF2-40B4-BE49-F238E27FC236}">
                <a16:creationId xmlns:a16="http://schemas.microsoft.com/office/drawing/2014/main" id="{9880E5D8-2D99-469E-AC91-90E1F6C0F704}"/>
              </a:ext>
            </a:extLst>
          </p:cNvPr>
          <p:cNvCxnSpPr>
            <a:cxnSpLocks/>
            <a:stCxn id="35" idx="2"/>
          </p:cNvCxnSpPr>
          <p:nvPr/>
        </p:nvCxnSpPr>
        <p:spPr bwMode="auto">
          <a:xfrm>
            <a:off x="7357872" y="2308015"/>
            <a:ext cx="262128" cy="127033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8" name="TextBox 37">
            <a:extLst>
              <a:ext uri="{FF2B5EF4-FFF2-40B4-BE49-F238E27FC236}">
                <a16:creationId xmlns:a16="http://schemas.microsoft.com/office/drawing/2014/main" id="{80A84AF2-0BB6-4044-A9A1-D3AA63BF0DAC}"/>
              </a:ext>
            </a:extLst>
          </p:cNvPr>
          <p:cNvSpPr txBox="1"/>
          <p:nvPr/>
        </p:nvSpPr>
        <p:spPr>
          <a:xfrm>
            <a:off x="2548128" y="0"/>
            <a:ext cx="1845377" cy="400110"/>
          </a:xfrm>
          <a:prstGeom prst="rect">
            <a:avLst/>
          </a:prstGeom>
          <a:noFill/>
        </p:spPr>
        <p:txBody>
          <a:bodyPr wrap="none" rtlCol="0">
            <a:spAutoFit/>
          </a:bodyPr>
          <a:lstStyle/>
          <a:p>
            <a:pPr algn="l"/>
            <a:r>
              <a:rPr lang="en-US" sz="2000" b="0" dirty="0">
                <a:latin typeface="+mn-lt"/>
              </a:rPr>
              <a:t>Filtration mode</a:t>
            </a:r>
          </a:p>
        </p:txBody>
      </p:sp>
      <p:sp>
        <p:nvSpPr>
          <p:cNvPr id="39" name="TextBox 38">
            <a:extLst>
              <a:ext uri="{FF2B5EF4-FFF2-40B4-BE49-F238E27FC236}">
                <a16:creationId xmlns:a16="http://schemas.microsoft.com/office/drawing/2014/main" id="{8DC158E0-CA67-4ECC-BFCA-B16BB1696F13}"/>
              </a:ext>
            </a:extLst>
          </p:cNvPr>
          <p:cNvSpPr txBox="1"/>
          <p:nvPr/>
        </p:nvSpPr>
        <p:spPr>
          <a:xfrm>
            <a:off x="7174992" y="0"/>
            <a:ext cx="1954381" cy="400110"/>
          </a:xfrm>
          <a:prstGeom prst="rect">
            <a:avLst/>
          </a:prstGeom>
          <a:noFill/>
        </p:spPr>
        <p:txBody>
          <a:bodyPr wrap="none" rtlCol="0">
            <a:spAutoFit/>
          </a:bodyPr>
          <a:lstStyle/>
          <a:p>
            <a:pPr algn="l"/>
            <a:r>
              <a:rPr lang="en-US" sz="2000" b="0" dirty="0">
                <a:latin typeface="+mn-lt"/>
              </a:rPr>
              <a:t>Backwash mode</a:t>
            </a:r>
          </a:p>
        </p:txBody>
      </p:sp>
      <p:sp>
        <p:nvSpPr>
          <p:cNvPr id="42" name="TextBox 41">
            <a:extLst>
              <a:ext uri="{FF2B5EF4-FFF2-40B4-BE49-F238E27FC236}">
                <a16:creationId xmlns:a16="http://schemas.microsoft.com/office/drawing/2014/main" id="{A109A6C7-9600-4CBE-9B3E-DC41FF271AF3}"/>
              </a:ext>
            </a:extLst>
          </p:cNvPr>
          <p:cNvSpPr txBox="1"/>
          <p:nvPr/>
        </p:nvSpPr>
        <p:spPr>
          <a:xfrm>
            <a:off x="7272528" y="4840224"/>
            <a:ext cx="2054352" cy="707886"/>
          </a:xfrm>
          <a:prstGeom prst="rect">
            <a:avLst/>
          </a:prstGeom>
          <a:solidFill>
            <a:schemeClr val="bg1"/>
          </a:solidFill>
        </p:spPr>
        <p:txBody>
          <a:bodyPr wrap="square" rtlCol="0">
            <a:spAutoFit/>
          </a:bodyPr>
          <a:lstStyle/>
          <a:p>
            <a:pPr algn="l"/>
            <a:r>
              <a:rPr lang="en-US" sz="2000" b="0" dirty="0">
                <a:latin typeface="+mn-lt"/>
              </a:rPr>
              <a:t>Slot weir limits flow in backwash</a:t>
            </a:r>
          </a:p>
        </p:txBody>
      </p:sp>
      <p:cxnSp>
        <p:nvCxnSpPr>
          <p:cNvPr id="43" name="Straight Arrow Connector 42">
            <a:extLst>
              <a:ext uri="{FF2B5EF4-FFF2-40B4-BE49-F238E27FC236}">
                <a16:creationId xmlns:a16="http://schemas.microsoft.com/office/drawing/2014/main" id="{2DFD7E9A-3E58-4A2A-8B80-BFD86C5F195F}"/>
              </a:ext>
            </a:extLst>
          </p:cNvPr>
          <p:cNvCxnSpPr>
            <a:cxnSpLocks/>
            <a:stCxn id="42" idx="3"/>
          </p:cNvCxnSpPr>
          <p:nvPr/>
        </p:nvCxnSpPr>
        <p:spPr bwMode="auto">
          <a:xfrm>
            <a:off x="9326880" y="5194167"/>
            <a:ext cx="463296" cy="2401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30666918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A2333-3E72-4C84-B266-6CE61D78D1D3}"/>
              </a:ext>
            </a:extLst>
          </p:cNvPr>
          <p:cNvPicPr>
            <a:picLocks noChangeAspect="1"/>
          </p:cNvPicPr>
          <p:nvPr/>
        </p:nvPicPr>
        <p:blipFill>
          <a:blip r:embed="rId2"/>
          <a:stretch>
            <a:fillRect/>
          </a:stretch>
        </p:blipFill>
        <p:spPr>
          <a:xfrm>
            <a:off x="2153608" y="0"/>
            <a:ext cx="7884784" cy="6858000"/>
          </a:xfrm>
          <a:prstGeom prst="rect">
            <a:avLst/>
          </a:prstGeom>
        </p:spPr>
      </p:pic>
      <p:sp>
        <p:nvSpPr>
          <p:cNvPr id="3" name="TextBox 2">
            <a:extLst>
              <a:ext uri="{FF2B5EF4-FFF2-40B4-BE49-F238E27FC236}">
                <a16:creationId xmlns:a16="http://schemas.microsoft.com/office/drawing/2014/main" id="{52F2DAFE-4525-4008-B007-4C81F4E915FC}"/>
              </a:ext>
            </a:extLst>
          </p:cNvPr>
          <p:cNvSpPr txBox="1"/>
          <p:nvPr/>
        </p:nvSpPr>
        <p:spPr>
          <a:xfrm>
            <a:off x="6762750" y="723900"/>
            <a:ext cx="2186817" cy="954107"/>
          </a:xfrm>
          <a:prstGeom prst="rect">
            <a:avLst/>
          </a:prstGeom>
          <a:noFill/>
        </p:spPr>
        <p:txBody>
          <a:bodyPr wrap="none" rtlCol="0">
            <a:spAutoFit/>
          </a:bodyPr>
          <a:lstStyle/>
          <a:p>
            <a:r>
              <a:rPr lang="en-US" b="0" dirty="0"/>
              <a:t>Outlet tank</a:t>
            </a:r>
          </a:p>
          <a:p>
            <a:r>
              <a:rPr lang="en-US" b="0" dirty="0"/>
              <a:t>Filtered water</a:t>
            </a:r>
          </a:p>
        </p:txBody>
      </p:sp>
      <p:sp>
        <p:nvSpPr>
          <p:cNvPr id="4" name="TextBox 3">
            <a:extLst>
              <a:ext uri="{FF2B5EF4-FFF2-40B4-BE49-F238E27FC236}">
                <a16:creationId xmlns:a16="http://schemas.microsoft.com/office/drawing/2014/main" id="{1D7BE46F-1ED5-44C0-8087-99F7E8D4F444}"/>
              </a:ext>
            </a:extLst>
          </p:cNvPr>
          <p:cNvSpPr txBox="1"/>
          <p:nvPr/>
        </p:nvSpPr>
        <p:spPr>
          <a:xfrm>
            <a:off x="6819900" y="190500"/>
            <a:ext cx="3809056" cy="523220"/>
          </a:xfrm>
          <a:prstGeom prst="rect">
            <a:avLst/>
          </a:prstGeom>
          <a:noFill/>
        </p:spPr>
        <p:txBody>
          <a:bodyPr wrap="none" rtlCol="0">
            <a:spAutoFit/>
          </a:bodyPr>
          <a:lstStyle/>
          <a:p>
            <a:r>
              <a:rPr lang="en-US" b="0" dirty="0"/>
              <a:t>Remove to filter to waste</a:t>
            </a:r>
          </a:p>
        </p:txBody>
      </p:sp>
      <p:cxnSp>
        <p:nvCxnSpPr>
          <p:cNvPr id="6" name="Straight Arrow Connector 5">
            <a:extLst>
              <a:ext uri="{FF2B5EF4-FFF2-40B4-BE49-F238E27FC236}">
                <a16:creationId xmlns:a16="http://schemas.microsoft.com/office/drawing/2014/main" id="{9AF9CCE7-45AC-497C-B893-C1FAF9293AFD}"/>
              </a:ext>
            </a:extLst>
          </p:cNvPr>
          <p:cNvCxnSpPr>
            <a:stCxn id="4" idx="1"/>
          </p:cNvCxnSpPr>
          <p:nvPr/>
        </p:nvCxnSpPr>
        <p:spPr>
          <a:xfrm flipH="1">
            <a:off x="6057900" y="452110"/>
            <a:ext cx="762000" cy="405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D42D319-B235-4F7D-A653-6675649F0197}"/>
              </a:ext>
            </a:extLst>
          </p:cNvPr>
          <p:cNvGrpSpPr/>
          <p:nvPr/>
        </p:nvGrpSpPr>
        <p:grpSpPr>
          <a:xfrm rot="16200000">
            <a:off x="3476627" y="5362575"/>
            <a:ext cx="1133473" cy="714375"/>
            <a:chOff x="5057775" y="1466850"/>
            <a:chExt cx="419100" cy="1714500"/>
          </a:xfrm>
        </p:grpSpPr>
        <p:cxnSp>
          <p:nvCxnSpPr>
            <p:cNvPr id="8" name="Straight Arrow Connector 7">
              <a:extLst>
                <a:ext uri="{FF2B5EF4-FFF2-40B4-BE49-F238E27FC236}">
                  <a16:creationId xmlns:a16="http://schemas.microsoft.com/office/drawing/2014/main" id="{C03119BB-7CBC-4A05-B944-03E869C6A6DC}"/>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3A8AA8-4BDF-44D7-8317-585626C68E84}"/>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48047D-44B4-4127-95AF-5569600323E2}"/>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CBD102C-D441-425B-BEA0-4DC1CF4755D9}"/>
              </a:ext>
            </a:extLst>
          </p:cNvPr>
          <p:cNvGrpSpPr/>
          <p:nvPr/>
        </p:nvGrpSpPr>
        <p:grpSpPr>
          <a:xfrm>
            <a:off x="3686176" y="4867277"/>
            <a:ext cx="714375" cy="1695449"/>
            <a:chOff x="4210051" y="4819652"/>
            <a:chExt cx="714375" cy="1695449"/>
          </a:xfrm>
        </p:grpSpPr>
        <p:cxnSp>
          <p:nvCxnSpPr>
            <p:cNvPr id="12" name="Straight Arrow Connector 11">
              <a:extLst>
                <a:ext uri="{FF2B5EF4-FFF2-40B4-BE49-F238E27FC236}">
                  <a16:creationId xmlns:a16="http://schemas.microsoft.com/office/drawing/2014/main" id="{94884F62-73D7-47ED-912D-B2A14F21364B}"/>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D4B9E-7E74-4672-8305-A2A17A89CE82}"/>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4A5C21-C4F8-4564-8DEA-78E6BC25DC45}"/>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5BD3A2-04FB-4CBC-858D-DF6EBF28C219}"/>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28D9B6C-4121-4DB5-B6C3-1C4FEE346DEC}"/>
              </a:ext>
            </a:extLst>
          </p:cNvPr>
          <p:cNvGrpSpPr/>
          <p:nvPr/>
        </p:nvGrpSpPr>
        <p:grpSpPr>
          <a:xfrm rot="10800000">
            <a:off x="5372099" y="2447923"/>
            <a:ext cx="419099" cy="714375"/>
            <a:chOff x="5057775" y="1466850"/>
            <a:chExt cx="419100" cy="1714500"/>
          </a:xfrm>
        </p:grpSpPr>
        <p:cxnSp>
          <p:nvCxnSpPr>
            <p:cNvPr id="17" name="Straight Arrow Connector 16">
              <a:extLst>
                <a:ext uri="{FF2B5EF4-FFF2-40B4-BE49-F238E27FC236}">
                  <a16:creationId xmlns:a16="http://schemas.microsoft.com/office/drawing/2014/main" id="{9DE8653F-1E2C-4677-9386-2B6657C08D60}"/>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40CC17-6501-450D-8F66-5C942C7E2BE2}"/>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6E60FE-B807-48D5-8DA1-58DE00938FCE}"/>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71451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70CCE2-3B63-483E-B207-786DD78FD139}"/>
              </a:ext>
            </a:extLst>
          </p:cNvPr>
          <p:cNvPicPr>
            <a:picLocks noChangeAspect="1"/>
          </p:cNvPicPr>
          <p:nvPr/>
        </p:nvPicPr>
        <p:blipFill>
          <a:blip r:embed="rId2"/>
          <a:stretch>
            <a:fillRect/>
          </a:stretch>
        </p:blipFill>
        <p:spPr>
          <a:xfrm>
            <a:off x="2124171" y="0"/>
            <a:ext cx="7943658" cy="6858000"/>
          </a:xfrm>
          <a:prstGeom prst="rect">
            <a:avLst/>
          </a:prstGeom>
        </p:spPr>
      </p:pic>
      <p:sp>
        <p:nvSpPr>
          <p:cNvPr id="3" name="TextBox 2">
            <a:extLst>
              <a:ext uri="{FF2B5EF4-FFF2-40B4-BE49-F238E27FC236}">
                <a16:creationId xmlns:a16="http://schemas.microsoft.com/office/drawing/2014/main" id="{403183BF-784D-4430-AFF4-C79D7E612D8C}"/>
              </a:ext>
            </a:extLst>
          </p:cNvPr>
          <p:cNvSpPr txBox="1"/>
          <p:nvPr/>
        </p:nvSpPr>
        <p:spPr>
          <a:xfrm>
            <a:off x="6819900" y="190500"/>
            <a:ext cx="2704587" cy="523220"/>
          </a:xfrm>
          <a:prstGeom prst="rect">
            <a:avLst/>
          </a:prstGeom>
          <a:noFill/>
        </p:spPr>
        <p:txBody>
          <a:bodyPr wrap="none" rtlCol="0">
            <a:spAutoFit/>
          </a:bodyPr>
          <a:lstStyle/>
          <a:p>
            <a:r>
              <a:rPr lang="en-US" b="0" dirty="0"/>
              <a:t>Backwash siphon</a:t>
            </a:r>
          </a:p>
        </p:txBody>
      </p:sp>
      <p:cxnSp>
        <p:nvCxnSpPr>
          <p:cNvPr id="4" name="Straight Arrow Connector 3">
            <a:extLst>
              <a:ext uri="{FF2B5EF4-FFF2-40B4-BE49-F238E27FC236}">
                <a16:creationId xmlns:a16="http://schemas.microsoft.com/office/drawing/2014/main" id="{3965C420-65F8-4D38-9BF2-2BED409AF0D4}"/>
              </a:ext>
            </a:extLst>
          </p:cNvPr>
          <p:cNvCxnSpPr>
            <a:cxnSpLocks/>
            <a:stCxn id="3" idx="1"/>
          </p:cNvCxnSpPr>
          <p:nvPr/>
        </p:nvCxnSpPr>
        <p:spPr>
          <a:xfrm flipH="1">
            <a:off x="5577840" y="452110"/>
            <a:ext cx="1242060" cy="370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94066C4-B32C-4400-9A76-66B0ADAFEDA1}"/>
              </a:ext>
            </a:extLst>
          </p:cNvPr>
          <p:cNvSpPr/>
          <p:nvPr/>
        </p:nvSpPr>
        <p:spPr>
          <a:xfrm>
            <a:off x="7955280" y="2926080"/>
            <a:ext cx="571500" cy="81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A74803-9EC0-4A2B-A959-BF385BB048FA}"/>
              </a:ext>
            </a:extLst>
          </p:cNvPr>
          <p:cNvSpPr txBox="1"/>
          <p:nvPr/>
        </p:nvSpPr>
        <p:spPr>
          <a:xfrm>
            <a:off x="9083041" y="1493520"/>
            <a:ext cx="2941320" cy="1384995"/>
          </a:xfrm>
          <a:prstGeom prst="rect">
            <a:avLst/>
          </a:prstGeom>
          <a:noFill/>
        </p:spPr>
        <p:txBody>
          <a:bodyPr wrap="square" rtlCol="0">
            <a:spAutoFit/>
          </a:bodyPr>
          <a:lstStyle/>
          <a:p>
            <a:r>
              <a:rPr lang="en-US" b="0" dirty="0"/>
              <a:t>Backwash discharge into drain channel</a:t>
            </a:r>
          </a:p>
        </p:txBody>
      </p:sp>
      <p:cxnSp>
        <p:nvCxnSpPr>
          <p:cNvPr id="9" name="Straight Arrow Connector 8">
            <a:extLst>
              <a:ext uri="{FF2B5EF4-FFF2-40B4-BE49-F238E27FC236}">
                <a16:creationId xmlns:a16="http://schemas.microsoft.com/office/drawing/2014/main" id="{C375CEFA-59E1-4496-9AC3-017239664647}"/>
              </a:ext>
            </a:extLst>
          </p:cNvPr>
          <p:cNvCxnSpPr>
            <a:cxnSpLocks/>
            <a:stCxn id="8" idx="1"/>
          </p:cNvCxnSpPr>
          <p:nvPr/>
        </p:nvCxnSpPr>
        <p:spPr>
          <a:xfrm flipH="1">
            <a:off x="8183880" y="2186018"/>
            <a:ext cx="899161" cy="1425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54299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CB4-CAFC-4B03-B2DE-0FCA1B897E53}"/>
              </a:ext>
            </a:extLst>
          </p:cNvPr>
          <p:cNvSpPr>
            <a:spLocks noGrp="1"/>
          </p:cNvSpPr>
          <p:nvPr>
            <p:ph type="title"/>
          </p:nvPr>
        </p:nvSpPr>
        <p:spPr>
          <a:xfrm>
            <a:off x="457200" y="228600"/>
            <a:ext cx="3990976" cy="1143000"/>
          </a:xfrm>
        </p:spPr>
        <p:txBody>
          <a:bodyPr/>
          <a:lstStyle/>
          <a:p>
            <a:r>
              <a:rPr lang="en-US" dirty="0" err="1"/>
              <a:t>StaRS</a:t>
            </a:r>
            <a:r>
              <a:rPr lang="en-US" dirty="0"/>
              <a:t> Internal Plumbing</a:t>
            </a:r>
          </a:p>
        </p:txBody>
      </p:sp>
      <p:sp>
        <p:nvSpPr>
          <p:cNvPr id="5" name="Content Placeholder 4">
            <a:extLst>
              <a:ext uri="{FF2B5EF4-FFF2-40B4-BE49-F238E27FC236}">
                <a16:creationId xmlns:a16="http://schemas.microsoft.com/office/drawing/2014/main" id="{76DE3DC7-01F8-4A0F-A4C3-99FB16D59AB3}"/>
              </a:ext>
            </a:extLst>
          </p:cNvPr>
          <p:cNvSpPr>
            <a:spLocks noGrp="1"/>
          </p:cNvSpPr>
          <p:nvPr>
            <p:ph idx="1"/>
          </p:nvPr>
        </p:nvSpPr>
        <p:spPr>
          <a:xfrm>
            <a:off x="457200" y="1600200"/>
            <a:ext cx="3790950" cy="4525963"/>
          </a:xfrm>
        </p:spPr>
        <p:txBody>
          <a:bodyPr/>
          <a:lstStyle/>
          <a:p>
            <a:r>
              <a:rPr lang="en-US" dirty="0"/>
              <a:t>Doesn’t show inlet branch “wings”, CAD update pending</a:t>
            </a:r>
          </a:p>
          <a:p>
            <a:r>
              <a:rPr lang="en-US" dirty="0"/>
              <a:t>Missing cable that will hold this all to the concrete slab</a:t>
            </a:r>
          </a:p>
        </p:txBody>
      </p:sp>
      <p:pic>
        <p:nvPicPr>
          <p:cNvPr id="4" name="Picture 3">
            <a:extLst>
              <a:ext uri="{FF2B5EF4-FFF2-40B4-BE49-F238E27FC236}">
                <a16:creationId xmlns:a16="http://schemas.microsoft.com/office/drawing/2014/main" id="{53302AA0-0081-4680-BEB0-CFB3131F0EF4}"/>
              </a:ext>
            </a:extLst>
          </p:cNvPr>
          <p:cNvPicPr>
            <a:picLocks noChangeAspect="1"/>
          </p:cNvPicPr>
          <p:nvPr/>
        </p:nvPicPr>
        <p:blipFill>
          <a:blip r:embed="rId2"/>
          <a:stretch>
            <a:fillRect/>
          </a:stretch>
        </p:blipFill>
        <p:spPr>
          <a:xfrm>
            <a:off x="4394166" y="0"/>
            <a:ext cx="7797834" cy="6858000"/>
          </a:xfrm>
          <a:prstGeom prst="rect">
            <a:avLst/>
          </a:prstGeom>
        </p:spPr>
      </p:pic>
      <p:sp>
        <p:nvSpPr>
          <p:cNvPr id="6" name="TextBox 5">
            <a:extLst>
              <a:ext uri="{FF2B5EF4-FFF2-40B4-BE49-F238E27FC236}">
                <a16:creationId xmlns:a16="http://schemas.microsoft.com/office/drawing/2014/main" id="{903976AE-9D34-4AAC-B59B-EB19A0FE6992}"/>
              </a:ext>
            </a:extLst>
          </p:cNvPr>
          <p:cNvSpPr txBox="1"/>
          <p:nvPr/>
        </p:nvSpPr>
        <p:spPr>
          <a:xfrm>
            <a:off x="196948" y="5458265"/>
            <a:ext cx="4178105" cy="954107"/>
          </a:xfrm>
          <a:prstGeom prst="rect">
            <a:avLst/>
          </a:prstGeom>
          <a:noFill/>
        </p:spPr>
        <p:txBody>
          <a:bodyPr wrap="square" rtlCol="0">
            <a:spAutoFit/>
          </a:bodyPr>
          <a:lstStyle/>
          <a:p>
            <a:pPr algn="l"/>
            <a:r>
              <a:rPr lang="en-US" b="0" dirty="0"/>
              <a:t>Hose clamp that holds receptors tight on branches</a:t>
            </a:r>
          </a:p>
        </p:txBody>
      </p:sp>
      <p:cxnSp>
        <p:nvCxnSpPr>
          <p:cNvPr id="8" name="Straight Arrow Connector 7">
            <a:extLst>
              <a:ext uri="{FF2B5EF4-FFF2-40B4-BE49-F238E27FC236}">
                <a16:creationId xmlns:a16="http://schemas.microsoft.com/office/drawing/2014/main" id="{E72E2767-D068-4054-8554-9485F11CEC5F}"/>
              </a:ext>
            </a:extLst>
          </p:cNvPr>
          <p:cNvCxnSpPr>
            <a:stCxn id="6" idx="3"/>
          </p:cNvCxnSpPr>
          <p:nvPr/>
        </p:nvCxnSpPr>
        <p:spPr>
          <a:xfrm flipV="1">
            <a:off x="4375053" y="5598942"/>
            <a:ext cx="1223889" cy="3363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8353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565F0-C9C9-47A3-871D-A896D77EF875}"/>
              </a:ext>
            </a:extLst>
          </p:cNvPr>
          <p:cNvSpPr>
            <a:spLocks noGrp="1"/>
          </p:cNvSpPr>
          <p:nvPr>
            <p:ph type="title"/>
          </p:nvPr>
        </p:nvSpPr>
        <p:spPr/>
        <p:txBody>
          <a:bodyPr/>
          <a:lstStyle/>
          <a:p>
            <a:r>
              <a:rPr lang="en-US" dirty="0" err="1"/>
              <a:t>StaRS</a:t>
            </a:r>
            <a:r>
              <a:rPr lang="en-US" dirty="0"/>
              <a:t> Internal Plumbing</a:t>
            </a:r>
          </a:p>
        </p:txBody>
      </p:sp>
      <p:pic>
        <p:nvPicPr>
          <p:cNvPr id="5" name="Picture 4">
            <a:extLst>
              <a:ext uri="{FF2B5EF4-FFF2-40B4-BE49-F238E27FC236}">
                <a16:creationId xmlns:a16="http://schemas.microsoft.com/office/drawing/2014/main" id="{BFB3E71C-5C3D-4777-89DA-89243C1689A0}"/>
              </a:ext>
            </a:extLst>
          </p:cNvPr>
          <p:cNvPicPr>
            <a:picLocks noChangeAspect="1"/>
          </p:cNvPicPr>
          <p:nvPr/>
        </p:nvPicPr>
        <p:blipFill>
          <a:blip r:embed="rId3"/>
          <a:stretch>
            <a:fillRect/>
          </a:stretch>
        </p:blipFill>
        <p:spPr>
          <a:xfrm>
            <a:off x="1" y="2333626"/>
            <a:ext cx="4584526" cy="3771900"/>
          </a:xfrm>
          <a:prstGeom prst="rect">
            <a:avLst/>
          </a:prstGeom>
        </p:spPr>
      </p:pic>
      <p:pic>
        <p:nvPicPr>
          <p:cNvPr id="6" name="Picture 5">
            <a:extLst>
              <a:ext uri="{FF2B5EF4-FFF2-40B4-BE49-F238E27FC236}">
                <a16:creationId xmlns:a16="http://schemas.microsoft.com/office/drawing/2014/main" id="{7E9C5234-48E3-4B3B-B546-97162988E7B0}"/>
              </a:ext>
            </a:extLst>
          </p:cNvPr>
          <p:cNvPicPr>
            <a:picLocks noChangeAspect="1"/>
          </p:cNvPicPr>
          <p:nvPr/>
        </p:nvPicPr>
        <p:blipFill>
          <a:blip r:embed="rId4"/>
          <a:stretch>
            <a:fillRect/>
          </a:stretch>
        </p:blipFill>
        <p:spPr>
          <a:xfrm>
            <a:off x="6462400" y="1739588"/>
            <a:ext cx="5729600" cy="4962293"/>
          </a:xfrm>
          <a:prstGeom prst="rect">
            <a:avLst/>
          </a:prstGeom>
        </p:spPr>
      </p:pic>
      <p:sp>
        <p:nvSpPr>
          <p:cNvPr id="7" name="TextBox 6">
            <a:extLst>
              <a:ext uri="{FF2B5EF4-FFF2-40B4-BE49-F238E27FC236}">
                <a16:creationId xmlns:a16="http://schemas.microsoft.com/office/drawing/2014/main" id="{7F5FD8AA-1F27-4831-B5BA-801A799DE8B1}"/>
              </a:ext>
            </a:extLst>
          </p:cNvPr>
          <p:cNvSpPr txBox="1"/>
          <p:nvPr/>
        </p:nvSpPr>
        <p:spPr>
          <a:xfrm>
            <a:off x="7839075" y="1466850"/>
            <a:ext cx="1972015" cy="400110"/>
          </a:xfrm>
          <a:prstGeom prst="rect">
            <a:avLst/>
          </a:prstGeom>
          <a:noFill/>
        </p:spPr>
        <p:txBody>
          <a:bodyPr wrap="none" rtlCol="0">
            <a:spAutoFit/>
          </a:bodyPr>
          <a:lstStyle/>
          <a:p>
            <a:r>
              <a:rPr lang="en-US" sz="2000" b="0" dirty="0">
                <a:latin typeface="+mn-lt"/>
              </a:rPr>
              <a:t>View rotated 45°</a:t>
            </a:r>
          </a:p>
        </p:txBody>
      </p:sp>
      <p:sp>
        <p:nvSpPr>
          <p:cNvPr id="8" name="TextBox 7">
            <a:extLst>
              <a:ext uri="{FF2B5EF4-FFF2-40B4-BE49-F238E27FC236}">
                <a16:creationId xmlns:a16="http://schemas.microsoft.com/office/drawing/2014/main" id="{096C2B14-6EA8-451E-901B-A68C4ECB3342}"/>
              </a:ext>
            </a:extLst>
          </p:cNvPr>
          <p:cNvSpPr txBox="1"/>
          <p:nvPr/>
        </p:nvSpPr>
        <p:spPr>
          <a:xfrm>
            <a:off x="4950927" y="1833638"/>
            <a:ext cx="1118511" cy="400110"/>
          </a:xfrm>
          <a:prstGeom prst="rect">
            <a:avLst/>
          </a:prstGeom>
          <a:noFill/>
        </p:spPr>
        <p:txBody>
          <a:bodyPr wrap="none" rtlCol="0">
            <a:spAutoFit/>
          </a:bodyPr>
          <a:lstStyle/>
          <a:p>
            <a:pPr algn="l"/>
            <a:r>
              <a:rPr lang="en-US" sz="2000" b="0" dirty="0">
                <a:latin typeface="+mn-lt"/>
              </a:rPr>
              <a:t>Top inlet</a:t>
            </a:r>
          </a:p>
        </p:txBody>
      </p:sp>
      <p:sp>
        <p:nvSpPr>
          <p:cNvPr id="9" name="TextBox 8">
            <a:extLst>
              <a:ext uri="{FF2B5EF4-FFF2-40B4-BE49-F238E27FC236}">
                <a16:creationId xmlns:a16="http://schemas.microsoft.com/office/drawing/2014/main" id="{05E29287-EE81-4DCF-B22D-4AFA86345652}"/>
              </a:ext>
            </a:extLst>
          </p:cNvPr>
          <p:cNvSpPr txBox="1"/>
          <p:nvPr/>
        </p:nvSpPr>
        <p:spPr>
          <a:xfrm>
            <a:off x="4543425" y="3571875"/>
            <a:ext cx="1574470" cy="400110"/>
          </a:xfrm>
          <a:prstGeom prst="rect">
            <a:avLst/>
          </a:prstGeom>
          <a:noFill/>
        </p:spPr>
        <p:txBody>
          <a:bodyPr wrap="none" rtlCol="0">
            <a:spAutoFit/>
          </a:bodyPr>
          <a:lstStyle/>
          <a:p>
            <a:pPr algn="l"/>
            <a:r>
              <a:rPr lang="en-US" sz="2000" b="0" dirty="0">
                <a:latin typeface="+mn-lt"/>
              </a:rPr>
              <a:t>Middle inlets</a:t>
            </a:r>
          </a:p>
        </p:txBody>
      </p:sp>
      <p:sp>
        <p:nvSpPr>
          <p:cNvPr id="10" name="TextBox 9">
            <a:extLst>
              <a:ext uri="{FF2B5EF4-FFF2-40B4-BE49-F238E27FC236}">
                <a16:creationId xmlns:a16="http://schemas.microsoft.com/office/drawing/2014/main" id="{C3F8F665-9454-4956-8FA2-F7E002DB1B06}"/>
              </a:ext>
            </a:extLst>
          </p:cNvPr>
          <p:cNvSpPr txBox="1"/>
          <p:nvPr/>
        </p:nvSpPr>
        <p:spPr>
          <a:xfrm>
            <a:off x="4629150" y="5686425"/>
            <a:ext cx="1806905" cy="400110"/>
          </a:xfrm>
          <a:prstGeom prst="rect">
            <a:avLst/>
          </a:prstGeom>
          <a:noFill/>
        </p:spPr>
        <p:txBody>
          <a:bodyPr wrap="none" rtlCol="0">
            <a:spAutoFit/>
          </a:bodyPr>
          <a:lstStyle/>
          <a:p>
            <a:pPr algn="l"/>
            <a:r>
              <a:rPr lang="en-US" sz="2000" b="0" dirty="0">
                <a:latin typeface="+mn-lt"/>
              </a:rPr>
              <a:t>Backwash inlet</a:t>
            </a:r>
          </a:p>
        </p:txBody>
      </p:sp>
      <p:cxnSp>
        <p:nvCxnSpPr>
          <p:cNvPr id="11" name="Straight Arrow Connector 10">
            <a:extLst>
              <a:ext uri="{FF2B5EF4-FFF2-40B4-BE49-F238E27FC236}">
                <a16:creationId xmlns:a16="http://schemas.microsoft.com/office/drawing/2014/main" id="{3BCCD7CB-F296-4841-A0EA-842C9EC630CF}"/>
              </a:ext>
            </a:extLst>
          </p:cNvPr>
          <p:cNvCxnSpPr>
            <a:cxnSpLocks/>
            <a:stCxn id="8" idx="3"/>
          </p:cNvCxnSpPr>
          <p:nvPr/>
        </p:nvCxnSpPr>
        <p:spPr bwMode="auto">
          <a:xfrm>
            <a:off x="6069438" y="2033693"/>
            <a:ext cx="3144900" cy="10949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3" name="Straight Arrow Connector 12">
            <a:extLst>
              <a:ext uri="{FF2B5EF4-FFF2-40B4-BE49-F238E27FC236}">
                <a16:creationId xmlns:a16="http://schemas.microsoft.com/office/drawing/2014/main" id="{8E1DCD1E-595E-4F9D-99D7-4E32E4CBE6DD}"/>
              </a:ext>
            </a:extLst>
          </p:cNvPr>
          <p:cNvCxnSpPr>
            <a:cxnSpLocks/>
            <a:stCxn id="9" idx="3"/>
          </p:cNvCxnSpPr>
          <p:nvPr/>
        </p:nvCxnSpPr>
        <p:spPr bwMode="auto">
          <a:xfrm flipV="1">
            <a:off x="6117895" y="2890808"/>
            <a:ext cx="3209305" cy="88112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a:extLst>
              <a:ext uri="{FF2B5EF4-FFF2-40B4-BE49-F238E27FC236}">
                <a16:creationId xmlns:a16="http://schemas.microsoft.com/office/drawing/2014/main" id="{10122749-55D0-447B-A2EA-1D0E7F69E6A0}"/>
              </a:ext>
            </a:extLst>
          </p:cNvPr>
          <p:cNvCxnSpPr>
            <a:cxnSpLocks/>
            <a:stCxn id="9" idx="3"/>
          </p:cNvCxnSpPr>
          <p:nvPr/>
        </p:nvCxnSpPr>
        <p:spPr bwMode="auto">
          <a:xfrm flipV="1">
            <a:off x="6117895" y="3667155"/>
            <a:ext cx="3404875" cy="10477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9" name="Straight Arrow Connector 18">
            <a:extLst>
              <a:ext uri="{FF2B5EF4-FFF2-40B4-BE49-F238E27FC236}">
                <a16:creationId xmlns:a16="http://schemas.microsoft.com/office/drawing/2014/main" id="{65F65048-DF63-4A6E-A72E-4B0F94BF8F59}"/>
              </a:ext>
            </a:extLst>
          </p:cNvPr>
          <p:cNvCxnSpPr>
            <a:cxnSpLocks/>
            <a:stCxn id="10" idx="3"/>
          </p:cNvCxnSpPr>
          <p:nvPr/>
        </p:nvCxnSpPr>
        <p:spPr bwMode="auto">
          <a:xfrm flipV="1">
            <a:off x="6436055" y="4617273"/>
            <a:ext cx="3216611" cy="126920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2" name="Straight Arrow Connector 21">
            <a:extLst>
              <a:ext uri="{FF2B5EF4-FFF2-40B4-BE49-F238E27FC236}">
                <a16:creationId xmlns:a16="http://schemas.microsoft.com/office/drawing/2014/main" id="{5FBB8CEB-0D5F-405D-BA13-9EFEB52CFC63}"/>
              </a:ext>
            </a:extLst>
          </p:cNvPr>
          <p:cNvCxnSpPr>
            <a:cxnSpLocks/>
            <a:stCxn id="10" idx="1"/>
          </p:cNvCxnSpPr>
          <p:nvPr/>
        </p:nvCxnSpPr>
        <p:spPr bwMode="auto">
          <a:xfrm flipH="1">
            <a:off x="2847976" y="5886480"/>
            <a:ext cx="1781174" cy="190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5" name="Straight Arrow Connector 24">
            <a:extLst>
              <a:ext uri="{FF2B5EF4-FFF2-40B4-BE49-F238E27FC236}">
                <a16:creationId xmlns:a16="http://schemas.microsoft.com/office/drawing/2014/main" id="{045A5E66-C7DE-4CD8-A9D7-6E89CC8AC8A0}"/>
              </a:ext>
            </a:extLst>
          </p:cNvPr>
          <p:cNvCxnSpPr>
            <a:cxnSpLocks/>
            <a:stCxn id="9" idx="1"/>
          </p:cNvCxnSpPr>
          <p:nvPr/>
        </p:nvCxnSpPr>
        <p:spPr bwMode="auto">
          <a:xfrm flipH="1">
            <a:off x="2948277" y="3771930"/>
            <a:ext cx="1595148" cy="109534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7" name="Straight Arrow Connector 26">
            <a:extLst>
              <a:ext uri="{FF2B5EF4-FFF2-40B4-BE49-F238E27FC236}">
                <a16:creationId xmlns:a16="http://schemas.microsoft.com/office/drawing/2014/main" id="{660995DF-E34D-48EF-B3E8-4B27BE14BED0}"/>
              </a:ext>
            </a:extLst>
          </p:cNvPr>
          <p:cNvCxnSpPr>
            <a:cxnSpLocks/>
            <a:stCxn id="9" idx="1"/>
          </p:cNvCxnSpPr>
          <p:nvPr/>
        </p:nvCxnSpPr>
        <p:spPr bwMode="auto">
          <a:xfrm flipH="1">
            <a:off x="2990851" y="3771930"/>
            <a:ext cx="1552574" cy="1333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30" name="Straight Arrow Connector 29">
            <a:extLst>
              <a:ext uri="{FF2B5EF4-FFF2-40B4-BE49-F238E27FC236}">
                <a16:creationId xmlns:a16="http://schemas.microsoft.com/office/drawing/2014/main" id="{3BBEC06D-A12A-438A-AD03-4037263F7003}"/>
              </a:ext>
            </a:extLst>
          </p:cNvPr>
          <p:cNvCxnSpPr>
            <a:cxnSpLocks/>
            <a:stCxn id="8" idx="1"/>
          </p:cNvCxnSpPr>
          <p:nvPr/>
        </p:nvCxnSpPr>
        <p:spPr bwMode="auto">
          <a:xfrm flipH="1">
            <a:off x="3067456" y="2033693"/>
            <a:ext cx="1883471" cy="74295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2" name="TextBox 31">
            <a:extLst>
              <a:ext uri="{FF2B5EF4-FFF2-40B4-BE49-F238E27FC236}">
                <a16:creationId xmlns:a16="http://schemas.microsoft.com/office/drawing/2014/main" id="{98FC5362-AA93-43A1-8A6E-BC6F03D923E4}"/>
              </a:ext>
            </a:extLst>
          </p:cNvPr>
          <p:cNvSpPr txBox="1"/>
          <p:nvPr/>
        </p:nvSpPr>
        <p:spPr>
          <a:xfrm>
            <a:off x="247650" y="6229350"/>
            <a:ext cx="1186543" cy="400110"/>
          </a:xfrm>
          <a:prstGeom prst="rect">
            <a:avLst/>
          </a:prstGeom>
          <a:noFill/>
        </p:spPr>
        <p:txBody>
          <a:bodyPr wrap="none" rtlCol="0">
            <a:spAutoFit/>
          </a:bodyPr>
          <a:lstStyle/>
          <a:p>
            <a:pPr algn="l"/>
            <a:r>
              <a:rPr lang="en-US" sz="2000" b="0" dirty="0">
                <a:latin typeface="+mn-lt"/>
              </a:rPr>
              <a:t>Receptor</a:t>
            </a:r>
          </a:p>
        </p:txBody>
      </p:sp>
      <p:cxnSp>
        <p:nvCxnSpPr>
          <p:cNvPr id="33" name="Straight Arrow Connector 32">
            <a:extLst>
              <a:ext uri="{FF2B5EF4-FFF2-40B4-BE49-F238E27FC236}">
                <a16:creationId xmlns:a16="http://schemas.microsoft.com/office/drawing/2014/main" id="{33F3E993-E0C2-45D2-8211-F26D24D77811}"/>
              </a:ext>
            </a:extLst>
          </p:cNvPr>
          <p:cNvCxnSpPr>
            <a:cxnSpLocks/>
            <a:stCxn id="32" idx="0"/>
          </p:cNvCxnSpPr>
          <p:nvPr/>
        </p:nvCxnSpPr>
        <p:spPr bwMode="auto">
          <a:xfrm flipV="1">
            <a:off x="840922" y="5829300"/>
            <a:ext cx="102054" cy="40005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6" name="TextBox 35">
            <a:extLst>
              <a:ext uri="{FF2B5EF4-FFF2-40B4-BE49-F238E27FC236}">
                <a16:creationId xmlns:a16="http://schemas.microsoft.com/office/drawing/2014/main" id="{58D808E9-21FD-472B-9ACE-358B27EAD1E1}"/>
              </a:ext>
            </a:extLst>
          </p:cNvPr>
          <p:cNvSpPr txBox="1"/>
          <p:nvPr/>
        </p:nvSpPr>
        <p:spPr>
          <a:xfrm>
            <a:off x="4819650" y="4943475"/>
            <a:ext cx="981359" cy="400110"/>
          </a:xfrm>
          <a:prstGeom prst="rect">
            <a:avLst/>
          </a:prstGeom>
          <a:noFill/>
        </p:spPr>
        <p:txBody>
          <a:bodyPr wrap="none" rtlCol="0">
            <a:spAutoFit/>
          </a:bodyPr>
          <a:lstStyle/>
          <a:p>
            <a:pPr algn="l"/>
            <a:r>
              <a:rPr lang="en-US" sz="2000" b="0" dirty="0">
                <a:latin typeface="+mn-lt"/>
              </a:rPr>
              <a:t>Outlets</a:t>
            </a:r>
          </a:p>
        </p:txBody>
      </p:sp>
      <p:cxnSp>
        <p:nvCxnSpPr>
          <p:cNvPr id="37" name="Straight Arrow Connector 36">
            <a:extLst>
              <a:ext uri="{FF2B5EF4-FFF2-40B4-BE49-F238E27FC236}">
                <a16:creationId xmlns:a16="http://schemas.microsoft.com/office/drawing/2014/main" id="{5BBB50AC-6353-4232-84CE-5E7B37A50BE9}"/>
              </a:ext>
            </a:extLst>
          </p:cNvPr>
          <p:cNvCxnSpPr>
            <a:cxnSpLocks/>
            <a:stCxn id="36" idx="1"/>
          </p:cNvCxnSpPr>
          <p:nvPr/>
        </p:nvCxnSpPr>
        <p:spPr bwMode="auto">
          <a:xfrm flipH="1">
            <a:off x="3019426" y="5143530"/>
            <a:ext cx="1800224" cy="1714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40" name="Straight Arrow Connector 39">
            <a:extLst>
              <a:ext uri="{FF2B5EF4-FFF2-40B4-BE49-F238E27FC236}">
                <a16:creationId xmlns:a16="http://schemas.microsoft.com/office/drawing/2014/main" id="{040CFC57-23A8-434F-BA19-C3DBEC4CA8DB}"/>
              </a:ext>
            </a:extLst>
          </p:cNvPr>
          <p:cNvCxnSpPr>
            <a:cxnSpLocks/>
            <a:stCxn id="36" idx="3"/>
          </p:cNvCxnSpPr>
          <p:nvPr/>
        </p:nvCxnSpPr>
        <p:spPr bwMode="auto">
          <a:xfrm flipV="1">
            <a:off x="5801009" y="4091017"/>
            <a:ext cx="3825312" cy="105251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4" name="TextBox 43">
            <a:extLst>
              <a:ext uri="{FF2B5EF4-FFF2-40B4-BE49-F238E27FC236}">
                <a16:creationId xmlns:a16="http://schemas.microsoft.com/office/drawing/2014/main" id="{529F1D6C-E282-4F0F-9AA0-30C47E818D92}"/>
              </a:ext>
            </a:extLst>
          </p:cNvPr>
          <p:cNvSpPr txBox="1"/>
          <p:nvPr/>
        </p:nvSpPr>
        <p:spPr>
          <a:xfrm>
            <a:off x="3057525" y="6238875"/>
            <a:ext cx="798232" cy="400110"/>
          </a:xfrm>
          <a:prstGeom prst="rect">
            <a:avLst/>
          </a:prstGeom>
          <a:noFill/>
        </p:spPr>
        <p:txBody>
          <a:bodyPr wrap="none" rtlCol="0">
            <a:spAutoFit/>
          </a:bodyPr>
          <a:lstStyle/>
          <a:p>
            <a:pPr algn="l"/>
            <a:r>
              <a:rPr lang="en-US" sz="2000" b="0" dirty="0">
                <a:latin typeface="+mn-lt"/>
              </a:rPr>
              <a:t>Trunk</a:t>
            </a:r>
          </a:p>
        </p:txBody>
      </p:sp>
      <p:cxnSp>
        <p:nvCxnSpPr>
          <p:cNvPr id="45" name="Straight Arrow Connector 44">
            <a:extLst>
              <a:ext uri="{FF2B5EF4-FFF2-40B4-BE49-F238E27FC236}">
                <a16:creationId xmlns:a16="http://schemas.microsoft.com/office/drawing/2014/main" id="{80210B79-93AC-4A8A-80C2-BF2ED051EF12}"/>
              </a:ext>
            </a:extLst>
          </p:cNvPr>
          <p:cNvCxnSpPr>
            <a:cxnSpLocks/>
            <a:stCxn id="44" idx="1"/>
          </p:cNvCxnSpPr>
          <p:nvPr/>
        </p:nvCxnSpPr>
        <p:spPr bwMode="auto">
          <a:xfrm flipH="1" flipV="1">
            <a:off x="2933701" y="6069660"/>
            <a:ext cx="123824" cy="36927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8" name="TextBox 47">
            <a:extLst>
              <a:ext uri="{FF2B5EF4-FFF2-40B4-BE49-F238E27FC236}">
                <a16:creationId xmlns:a16="http://schemas.microsoft.com/office/drawing/2014/main" id="{C9842AC3-BDB8-4A75-BF4B-B49509ADC6B8}"/>
              </a:ext>
            </a:extLst>
          </p:cNvPr>
          <p:cNvSpPr txBox="1"/>
          <p:nvPr/>
        </p:nvSpPr>
        <p:spPr>
          <a:xfrm>
            <a:off x="2533650" y="1743075"/>
            <a:ext cx="947695" cy="400110"/>
          </a:xfrm>
          <a:prstGeom prst="rect">
            <a:avLst/>
          </a:prstGeom>
          <a:noFill/>
        </p:spPr>
        <p:txBody>
          <a:bodyPr wrap="none" rtlCol="0">
            <a:spAutoFit/>
          </a:bodyPr>
          <a:lstStyle/>
          <a:p>
            <a:pPr algn="l"/>
            <a:r>
              <a:rPr lang="en-US" sz="2000" b="0" dirty="0">
                <a:latin typeface="+mn-lt"/>
              </a:rPr>
              <a:t>Branch</a:t>
            </a:r>
          </a:p>
        </p:txBody>
      </p:sp>
      <p:cxnSp>
        <p:nvCxnSpPr>
          <p:cNvPr id="49" name="Straight Arrow Connector 48">
            <a:extLst>
              <a:ext uri="{FF2B5EF4-FFF2-40B4-BE49-F238E27FC236}">
                <a16:creationId xmlns:a16="http://schemas.microsoft.com/office/drawing/2014/main" id="{AB2035A4-5C0A-497D-8471-90EBDF9BB8BB}"/>
              </a:ext>
            </a:extLst>
          </p:cNvPr>
          <p:cNvCxnSpPr>
            <a:cxnSpLocks/>
            <a:stCxn id="48" idx="1"/>
          </p:cNvCxnSpPr>
          <p:nvPr/>
        </p:nvCxnSpPr>
        <p:spPr bwMode="auto">
          <a:xfrm flipH="1">
            <a:off x="2124076" y="1943130"/>
            <a:ext cx="409574" cy="98104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51" name="TextBox 50">
            <a:extLst>
              <a:ext uri="{FF2B5EF4-FFF2-40B4-BE49-F238E27FC236}">
                <a16:creationId xmlns:a16="http://schemas.microsoft.com/office/drawing/2014/main" id="{6D2492DB-3E3F-4CDC-8557-23658CF1BA77}"/>
              </a:ext>
            </a:extLst>
          </p:cNvPr>
          <p:cNvSpPr txBox="1"/>
          <p:nvPr/>
        </p:nvSpPr>
        <p:spPr>
          <a:xfrm>
            <a:off x="1028700" y="1543050"/>
            <a:ext cx="1186543" cy="400110"/>
          </a:xfrm>
          <a:prstGeom prst="rect">
            <a:avLst/>
          </a:prstGeom>
          <a:noFill/>
        </p:spPr>
        <p:txBody>
          <a:bodyPr wrap="none" rtlCol="0">
            <a:spAutoFit/>
          </a:bodyPr>
          <a:lstStyle/>
          <a:p>
            <a:pPr algn="l"/>
            <a:r>
              <a:rPr lang="en-US" sz="2000" b="0" dirty="0">
                <a:latin typeface="+mn-lt"/>
              </a:rPr>
              <a:t>Receptor</a:t>
            </a:r>
          </a:p>
        </p:txBody>
      </p:sp>
      <p:cxnSp>
        <p:nvCxnSpPr>
          <p:cNvPr id="52" name="Straight Arrow Connector 51">
            <a:extLst>
              <a:ext uri="{FF2B5EF4-FFF2-40B4-BE49-F238E27FC236}">
                <a16:creationId xmlns:a16="http://schemas.microsoft.com/office/drawing/2014/main" id="{03370CC2-8028-467A-B72C-C3C53A109AFE}"/>
              </a:ext>
            </a:extLst>
          </p:cNvPr>
          <p:cNvCxnSpPr>
            <a:cxnSpLocks/>
            <a:stCxn id="51" idx="1"/>
          </p:cNvCxnSpPr>
          <p:nvPr/>
        </p:nvCxnSpPr>
        <p:spPr bwMode="auto">
          <a:xfrm flipH="1">
            <a:off x="581026" y="1743105"/>
            <a:ext cx="447674" cy="9715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9" name="TextBox 38">
            <a:extLst>
              <a:ext uri="{FF2B5EF4-FFF2-40B4-BE49-F238E27FC236}">
                <a16:creationId xmlns:a16="http://schemas.microsoft.com/office/drawing/2014/main" id="{87FAD4E2-F363-41C9-9191-7B2AB6E1F759}"/>
              </a:ext>
            </a:extLst>
          </p:cNvPr>
          <p:cNvSpPr txBox="1"/>
          <p:nvPr/>
        </p:nvSpPr>
        <p:spPr>
          <a:xfrm>
            <a:off x="4929032" y="3195547"/>
            <a:ext cx="1452642" cy="400110"/>
          </a:xfrm>
          <a:prstGeom prst="rect">
            <a:avLst/>
          </a:prstGeom>
          <a:noFill/>
        </p:spPr>
        <p:txBody>
          <a:bodyPr wrap="none" rtlCol="0">
            <a:spAutoFit/>
          </a:bodyPr>
          <a:lstStyle/>
          <a:p>
            <a:pPr algn="l"/>
            <a:r>
              <a:rPr lang="en-US" sz="2000" b="0" dirty="0">
                <a:latin typeface="+mn-lt"/>
              </a:rPr>
              <a:t>Band clamp</a:t>
            </a:r>
          </a:p>
        </p:txBody>
      </p:sp>
      <p:cxnSp>
        <p:nvCxnSpPr>
          <p:cNvPr id="41" name="Straight Arrow Connector 40">
            <a:extLst>
              <a:ext uri="{FF2B5EF4-FFF2-40B4-BE49-F238E27FC236}">
                <a16:creationId xmlns:a16="http://schemas.microsoft.com/office/drawing/2014/main" id="{751FBACE-87C8-48D1-8ADA-E7127AC13A2A}"/>
              </a:ext>
            </a:extLst>
          </p:cNvPr>
          <p:cNvCxnSpPr>
            <a:cxnSpLocks/>
            <a:stCxn id="39" idx="1"/>
          </p:cNvCxnSpPr>
          <p:nvPr/>
        </p:nvCxnSpPr>
        <p:spPr bwMode="auto">
          <a:xfrm flipH="1" flipV="1">
            <a:off x="4129873" y="3004457"/>
            <a:ext cx="799159" cy="39114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46" name="Straight Arrow Connector 45">
            <a:extLst>
              <a:ext uri="{FF2B5EF4-FFF2-40B4-BE49-F238E27FC236}">
                <a16:creationId xmlns:a16="http://schemas.microsoft.com/office/drawing/2014/main" id="{34F3CC1D-3654-4FED-9AF0-59B2B22A40D1}"/>
              </a:ext>
            </a:extLst>
          </p:cNvPr>
          <p:cNvCxnSpPr>
            <a:cxnSpLocks/>
            <a:stCxn id="39" idx="3"/>
          </p:cNvCxnSpPr>
          <p:nvPr/>
        </p:nvCxnSpPr>
        <p:spPr bwMode="auto">
          <a:xfrm flipV="1">
            <a:off x="6381674" y="2737728"/>
            <a:ext cx="809496" cy="657874"/>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28710526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6A0B-B8C2-4886-8FB9-F182DF60F7CC}"/>
              </a:ext>
            </a:extLst>
          </p:cNvPr>
          <p:cNvSpPr>
            <a:spLocks noGrp="1"/>
          </p:cNvSpPr>
          <p:nvPr>
            <p:ph type="title"/>
          </p:nvPr>
        </p:nvSpPr>
        <p:spPr/>
        <p:txBody>
          <a:bodyPr/>
          <a:lstStyle/>
          <a:p>
            <a:r>
              <a:rPr lang="en-US" dirty="0"/>
              <a:t>Inlet Branches</a:t>
            </a:r>
          </a:p>
        </p:txBody>
      </p:sp>
      <p:pic>
        <p:nvPicPr>
          <p:cNvPr id="3" name="Picture 2">
            <a:extLst>
              <a:ext uri="{FF2B5EF4-FFF2-40B4-BE49-F238E27FC236}">
                <a16:creationId xmlns:a16="http://schemas.microsoft.com/office/drawing/2014/main" id="{8C385F5C-A10D-4CBE-A8D2-4F49FC39D759}"/>
              </a:ext>
            </a:extLst>
          </p:cNvPr>
          <p:cNvPicPr>
            <a:picLocks noChangeAspect="1"/>
          </p:cNvPicPr>
          <p:nvPr/>
        </p:nvPicPr>
        <p:blipFill>
          <a:blip r:embed="rId2"/>
          <a:stretch>
            <a:fillRect/>
          </a:stretch>
        </p:blipFill>
        <p:spPr>
          <a:xfrm>
            <a:off x="704097" y="2171524"/>
            <a:ext cx="10783805" cy="2514951"/>
          </a:xfrm>
          <a:prstGeom prst="rect">
            <a:avLst/>
          </a:prstGeom>
        </p:spPr>
      </p:pic>
      <p:pic>
        <p:nvPicPr>
          <p:cNvPr id="4" name="Picture 3">
            <a:extLst>
              <a:ext uri="{FF2B5EF4-FFF2-40B4-BE49-F238E27FC236}">
                <a16:creationId xmlns:a16="http://schemas.microsoft.com/office/drawing/2014/main" id="{C4D95C1D-2A34-4D30-8217-3CAB919D7A3D}"/>
              </a:ext>
            </a:extLst>
          </p:cNvPr>
          <p:cNvPicPr>
            <a:picLocks noChangeAspect="1"/>
          </p:cNvPicPr>
          <p:nvPr/>
        </p:nvPicPr>
        <p:blipFill>
          <a:blip r:embed="rId3"/>
          <a:stretch>
            <a:fillRect/>
          </a:stretch>
        </p:blipFill>
        <p:spPr>
          <a:xfrm>
            <a:off x="346871" y="4905295"/>
            <a:ext cx="11345858" cy="1143160"/>
          </a:xfrm>
          <a:prstGeom prst="rect">
            <a:avLst/>
          </a:prstGeom>
        </p:spPr>
      </p:pic>
      <p:sp>
        <p:nvSpPr>
          <p:cNvPr id="5" name="TextBox 4">
            <a:extLst>
              <a:ext uri="{FF2B5EF4-FFF2-40B4-BE49-F238E27FC236}">
                <a16:creationId xmlns:a16="http://schemas.microsoft.com/office/drawing/2014/main" id="{7B6EDB69-33D7-4398-A2F1-DD1FE08AE738}"/>
              </a:ext>
            </a:extLst>
          </p:cNvPr>
          <p:cNvSpPr txBox="1"/>
          <p:nvPr/>
        </p:nvSpPr>
        <p:spPr>
          <a:xfrm>
            <a:off x="4686300" y="4495800"/>
            <a:ext cx="715260" cy="400110"/>
          </a:xfrm>
          <a:prstGeom prst="rect">
            <a:avLst/>
          </a:prstGeom>
          <a:noFill/>
        </p:spPr>
        <p:txBody>
          <a:bodyPr wrap="none" rtlCol="0">
            <a:spAutoFit/>
          </a:bodyPr>
          <a:lstStyle/>
          <a:p>
            <a:pPr algn="l"/>
            <a:r>
              <a:rPr lang="en-US" sz="2000" b="0" dirty="0">
                <a:latin typeface="+mn-lt"/>
              </a:rPr>
              <a:t>wing</a:t>
            </a:r>
          </a:p>
        </p:txBody>
      </p:sp>
      <p:cxnSp>
        <p:nvCxnSpPr>
          <p:cNvPr id="6" name="Straight Arrow Connector 5">
            <a:extLst>
              <a:ext uri="{FF2B5EF4-FFF2-40B4-BE49-F238E27FC236}">
                <a16:creationId xmlns:a16="http://schemas.microsoft.com/office/drawing/2014/main" id="{999B8CD7-DF21-4964-9A31-9CA3FC3EA990}"/>
              </a:ext>
            </a:extLst>
          </p:cNvPr>
          <p:cNvCxnSpPr>
            <a:cxnSpLocks/>
            <a:stCxn id="5" idx="1"/>
          </p:cNvCxnSpPr>
          <p:nvPr/>
        </p:nvCxnSpPr>
        <p:spPr bwMode="auto">
          <a:xfrm flipH="1" flipV="1">
            <a:off x="3762376" y="4324350"/>
            <a:ext cx="923924" cy="37150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9" name="Straight Arrow Connector 8">
            <a:extLst>
              <a:ext uri="{FF2B5EF4-FFF2-40B4-BE49-F238E27FC236}">
                <a16:creationId xmlns:a16="http://schemas.microsoft.com/office/drawing/2014/main" id="{1B2380DA-6CAC-4DE7-8EF7-23F56993830E}"/>
              </a:ext>
            </a:extLst>
          </p:cNvPr>
          <p:cNvCxnSpPr>
            <a:cxnSpLocks/>
            <a:stCxn id="5" idx="1"/>
          </p:cNvCxnSpPr>
          <p:nvPr/>
        </p:nvCxnSpPr>
        <p:spPr bwMode="auto">
          <a:xfrm flipH="1">
            <a:off x="3800476" y="4695855"/>
            <a:ext cx="885824" cy="66672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2" name="TextBox 11">
            <a:extLst>
              <a:ext uri="{FF2B5EF4-FFF2-40B4-BE49-F238E27FC236}">
                <a16:creationId xmlns:a16="http://schemas.microsoft.com/office/drawing/2014/main" id="{32C6FB12-4E6D-40C7-B856-826E87941099}"/>
              </a:ext>
            </a:extLst>
          </p:cNvPr>
          <p:cNvSpPr txBox="1"/>
          <p:nvPr/>
        </p:nvSpPr>
        <p:spPr>
          <a:xfrm>
            <a:off x="628650" y="2066925"/>
            <a:ext cx="5195653" cy="400110"/>
          </a:xfrm>
          <a:prstGeom prst="rect">
            <a:avLst/>
          </a:prstGeom>
          <a:noFill/>
        </p:spPr>
        <p:txBody>
          <a:bodyPr wrap="none" rtlCol="0">
            <a:spAutoFit/>
          </a:bodyPr>
          <a:lstStyle/>
          <a:p>
            <a:pPr algn="l"/>
            <a:r>
              <a:rPr lang="en-US" sz="2000" b="0" dirty="0">
                <a:latin typeface="+mn-lt"/>
              </a:rPr>
              <a:t>Receptor end curved mold to prevent rotation</a:t>
            </a:r>
          </a:p>
        </p:txBody>
      </p:sp>
      <p:cxnSp>
        <p:nvCxnSpPr>
          <p:cNvPr id="13" name="Straight Arrow Connector 12">
            <a:extLst>
              <a:ext uri="{FF2B5EF4-FFF2-40B4-BE49-F238E27FC236}">
                <a16:creationId xmlns:a16="http://schemas.microsoft.com/office/drawing/2014/main" id="{C3582B21-741B-4EDF-A8C6-DC9DB961361A}"/>
              </a:ext>
            </a:extLst>
          </p:cNvPr>
          <p:cNvCxnSpPr>
            <a:cxnSpLocks/>
            <a:stCxn id="12" idx="2"/>
          </p:cNvCxnSpPr>
          <p:nvPr/>
        </p:nvCxnSpPr>
        <p:spPr bwMode="auto">
          <a:xfrm flipH="1">
            <a:off x="1409718" y="2467035"/>
            <a:ext cx="1816759" cy="704791"/>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6" name="TextBox 15">
            <a:extLst>
              <a:ext uri="{FF2B5EF4-FFF2-40B4-BE49-F238E27FC236}">
                <a16:creationId xmlns:a16="http://schemas.microsoft.com/office/drawing/2014/main" id="{640C2782-894E-4BAE-B181-A5552C1FE34B}"/>
              </a:ext>
            </a:extLst>
          </p:cNvPr>
          <p:cNvSpPr txBox="1"/>
          <p:nvPr/>
        </p:nvSpPr>
        <p:spPr>
          <a:xfrm>
            <a:off x="9172575" y="1562100"/>
            <a:ext cx="1266309" cy="400110"/>
          </a:xfrm>
          <a:prstGeom prst="rect">
            <a:avLst/>
          </a:prstGeom>
          <a:noFill/>
        </p:spPr>
        <p:txBody>
          <a:bodyPr wrap="none" rtlCol="0">
            <a:spAutoFit/>
          </a:bodyPr>
          <a:lstStyle/>
          <a:p>
            <a:pPr algn="l"/>
            <a:r>
              <a:rPr lang="en-US" sz="2000" b="0" dirty="0">
                <a:latin typeface="+mn-lt"/>
              </a:rPr>
              <a:t>Trunk end</a:t>
            </a:r>
          </a:p>
        </p:txBody>
      </p:sp>
      <p:cxnSp>
        <p:nvCxnSpPr>
          <p:cNvPr id="11" name="Straight Arrow Connector 10">
            <a:extLst>
              <a:ext uri="{FF2B5EF4-FFF2-40B4-BE49-F238E27FC236}">
                <a16:creationId xmlns:a16="http://schemas.microsoft.com/office/drawing/2014/main" id="{10B56FD0-4616-47B4-A686-3E61FA4ABE9C}"/>
              </a:ext>
            </a:extLst>
          </p:cNvPr>
          <p:cNvCxnSpPr>
            <a:cxnSpLocks/>
            <a:stCxn id="16" idx="2"/>
          </p:cNvCxnSpPr>
          <p:nvPr/>
        </p:nvCxnSpPr>
        <p:spPr bwMode="auto">
          <a:xfrm>
            <a:off x="9805730" y="1962210"/>
            <a:ext cx="1118302" cy="29331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4" name="TextBox 13">
            <a:extLst>
              <a:ext uri="{FF2B5EF4-FFF2-40B4-BE49-F238E27FC236}">
                <a16:creationId xmlns:a16="http://schemas.microsoft.com/office/drawing/2014/main" id="{B59AB27E-9C70-489A-8BE1-626F8E5A9104}"/>
              </a:ext>
            </a:extLst>
          </p:cNvPr>
          <p:cNvSpPr txBox="1"/>
          <p:nvPr/>
        </p:nvSpPr>
        <p:spPr>
          <a:xfrm>
            <a:off x="5134735" y="5800675"/>
            <a:ext cx="2028119" cy="400110"/>
          </a:xfrm>
          <a:prstGeom prst="rect">
            <a:avLst/>
          </a:prstGeom>
          <a:noFill/>
        </p:spPr>
        <p:txBody>
          <a:bodyPr wrap="none" rtlCol="0">
            <a:spAutoFit/>
          </a:bodyPr>
          <a:lstStyle/>
          <a:p>
            <a:pPr algn="l"/>
            <a:r>
              <a:rPr lang="en-US" sz="2000" b="0" dirty="0">
                <a:latin typeface="+mn-lt"/>
              </a:rPr>
              <a:t>View from below</a:t>
            </a:r>
          </a:p>
        </p:txBody>
      </p:sp>
    </p:spTree>
    <p:extLst>
      <p:ext uri="{BB962C8B-B14F-4D97-AF65-F5344CB8AC3E}">
        <p14:creationId xmlns:p14="http://schemas.microsoft.com/office/powerpoint/2010/main" val="224129601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153A87-B6CF-4E3B-A8DA-9BCDBEC56524}"/>
              </a:ext>
            </a:extLst>
          </p:cNvPr>
          <p:cNvSpPr/>
          <p:nvPr/>
        </p:nvSpPr>
        <p:spPr>
          <a:xfrm>
            <a:off x="6246055" y="1880675"/>
            <a:ext cx="5744894" cy="376047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D06F9-02B0-4C13-BCA7-AF443A1A84FF}"/>
              </a:ext>
            </a:extLst>
          </p:cNvPr>
          <p:cNvSpPr>
            <a:spLocks noGrp="1"/>
          </p:cNvSpPr>
          <p:nvPr>
            <p:ph type="title"/>
          </p:nvPr>
        </p:nvSpPr>
        <p:spPr/>
        <p:txBody>
          <a:bodyPr/>
          <a:lstStyle/>
          <a:p>
            <a:r>
              <a:rPr lang="en-US" dirty="0"/>
              <a:t>Inlet Branch in the sand</a:t>
            </a:r>
          </a:p>
        </p:txBody>
      </p:sp>
      <p:sp>
        <p:nvSpPr>
          <p:cNvPr id="32" name="Content Placeholder 31">
            <a:extLst>
              <a:ext uri="{FF2B5EF4-FFF2-40B4-BE49-F238E27FC236}">
                <a16:creationId xmlns:a16="http://schemas.microsoft.com/office/drawing/2014/main" id="{12F26826-9235-472B-8C4A-08327E5EC961}"/>
              </a:ext>
            </a:extLst>
          </p:cNvPr>
          <p:cNvSpPr>
            <a:spLocks noGrp="1"/>
          </p:cNvSpPr>
          <p:nvPr>
            <p:ph idx="1"/>
          </p:nvPr>
        </p:nvSpPr>
        <p:spPr>
          <a:xfrm>
            <a:off x="457199" y="1600200"/>
            <a:ext cx="5366825" cy="4525963"/>
          </a:xfrm>
        </p:spPr>
        <p:txBody>
          <a:bodyPr/>
          <a:lstStyle/>
          <a:p>
            <a:r>
              <a:rPr lang="en-US" dirty="0"/>
              <a:t>During backwash there is no flow up into the wing</a:t>
            </a:r>
          </a:p>
          <a:p>
            <a:r>
              <a:rPr lang="en-US" dirty="0"/>
              <a:t>Horizontal interface between fluidized bed of sand and the interior of the wing</a:t>
            </a:r>
          </a:p>
          <a:p>
            <a:r>
              <a:rPr lang="en-US" dirty="0"/>
              <a:t>Wing prevents any sand from entering the branch</a:t>
            </a:r>
          </a:p>
          <a:p>
            <a:r>
              <a:rPr lang="en-US" dirty="0"/>
              <a:t>Wing also allows flow distribution! </a:t>
            </a:r>
          </a:p>
        </p:txBody>
      </p:sp>
      <p:grpSp>
        <p:nvGrpSpPr>
          <p:cNvPr id="46" name="Group 45">
            <a:extLst>
              <a:ext uri="{FF2B5EF4-FFF2-40B4-BE49-F238E27FC236}">
                <a16:creationId xmlns:a16="http://schemas.microsoft.com/office/drawing/2014/main" id="{B930A8F8-C724-42D6-966A-97DB1B57E1BE}"/>
              </a:ext>
            </a:extLst>
          </p:cNvPr>
          <p:cNvGrpSpPr/>
          <p:nvPr/>
        </p:nvGrpSpPr>
        <p:grpSpPr>
          <a:xfrm>
            <a:off x="6913899" y="2938829"/>
            <a:ext cx="4409206" cy="1644162"/>
            <a:chOff x="6604464" y="2913772"/>
            <a:chExt cx="4409206" cy="1644162"/>
          </a:xfrm>
        </p:grpSpPr>
        <p:grpSp>
          <p:nvGrpSpPr>
            <p:cNvPr id="33" name="Group 32">
              <a:extLst>
                <a:ext uri="{FF2B5EF4-FFF2-40B4-BE49-F238E27FC236}">
                  <a16:creationId xmlns:a16="http://schemas.microsoft.com/office/drawing/2014/main" id="{22F85842-1A82-42DF-A432-585390946296}"/>
                </a:ext>
              </a:extLst>
            </p:cNvPr>
            <p:cNvGrpSpPr/>
            <p:nvPr/>
          </p:nvGrpSpPr>
          <p:grpSpPr>
            <a:xfrm>
              <a:off x="6604464" y="2913772"/>
              <a:ext cx="868838" cy="1644162"/>
              <a:chOff x="4128550" y="2819989"/>
              <a:chExt cx="868838" cy="1644162"/>
            </a:xfrm>
          </p:grpSpPr>
          <p:grpSp>
            <p:nvGrpSpPr>
              <p:cNvPr id="10" name="Group 9">
                <a:extLst>
                  <a:ext uri="{FF2B5EF4-FFF2-40B4-BE49-F238E27FC236}">
                    <a16:creationId xmlns:a16="http://schemas.microsoft.com/office/drawing/2014/main" id="{55810132-3647-48E4-A330-43AD79E3B381}"/>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8" name="Oval 7">
                  <a:extLst>
                    <a:ext uri="{FF2B5EF4-FFF2-40B4-BE49-F238E27FC236}">
                      <a16:creationId xmlns:a16="http://schemas.microsoft.com/office/drawing/2014/main" id="{6ACC39D0-EC50-4BAC-B82B-91D39F996DC4}"/>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tial Circle 8">
                  <a:extLst>
                    <a:ext uri="{FF2B5EF4-FFF2-40B4-BE49-F238E27FC236}">
                      <a16:creationId xmlns:a16="http://schemas.microsoft.com/office/drawing/2014/main" id="{85EB63B5-E3E2-4480-A9E9-3EB03B74C4E4}"/>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a:extLst>
                  <a:ext uri="{FF2B5EF4-FFF2-40B4-BE49-F238E27FC236}">
                    <a16:creationId xmlns:a16="http://schemas.microsoft.com/office/drawing/2014/main" id="{A15C9573-48BC-4CB7-8631-61B7A6FF6D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4" name="Group 33">
              <a:extLst>
                <a:ext uri="{FF2B5EF4-FFF2-40B4-BE49-F238E27FC236}">
                  <a16:creationId xmlns:a16="http://schemas.microsoft.com/office/drawing/2014/main" id="{A7515124-9621-44D0-831B-445140FF82B4}"/>
                </a:ext>
              </a:extLst>
            </p:cNvPr>
            <p:cNvGrpSpPr/>
            <p:nvPr/>
          </p:nvGrpSpPr>
          <p:grpSpPr>
            <a:xfrm>
              <a:off x="8374648" y="2913772"/>
              <a:ext cx="868838" cy="1644162"/>
              <a:chOff x="4128550" y="2819989"/>
              <a:chExt cx="868838" cy="1644162"/>
            </a:xfrm>
          </p:grpSpPr>
          <p:grpSp>
            <p:nvGrpSpPr>
              <p:cNvPr id="35" name="Group 34">
                <a:extLst>
                  <a:ext uri="{FF2B5EF4-FFF2-40B4-BE49-F238E27FC236}">
                    <a16:creationId xmlns:a16="http://schemas.microsoft.com/office/drawing/2014/main" id="{8C1B19E2-A0A7-44EB-9954-6D2280CB47C0}"/>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37" name="Oval 36">
                  <a:extLst>
                    <a:ext uri="{FF2B5EF4-FFF2-40B4-BE49-F238E27FC236}">
                      <a16:creationId xmlns:a16="http://schemas.microsoft.com/office/drawing/2014/main" id="{CC2652D8-CB53-43BC-B432-5A22EAAAA95C}"/>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tial Circle 37">
                  <a:extLst>
                    <a:ext uri="{FF2B5EF4-FFF2-40B4-BE49-F238E27FC236}">
                      <a16:creationId xmlns:a16="http://schemas.microsoft.com/office/drawing/2014/main" id="{5E841371-FCE1-4407-8CDD-B3575C559171}"/>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6" name="Picture 35">
                <a:extLst>
                  <a:ext uri="{FF2B5EF4-FFF2-40B4-BE49-F238E27FC236}">
                    <a16:creationId xmlns:a16="http://schemas.microsoft.com/office/drawing/2014/main" id="{89176F5E-AA9F-4F0E-8930-1F03AA23D22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9" name="Group 38">
              <a:extLst>
                <a:ext uri="{FF2B5EF4-FFF2-40B4-BE49-F238E27FC236}">
                  <a16:creationId xmlns:a16="http://schemas.microsoft.com/office/drawing/2014/main" id="{720A8FC0-4B94-4A9F-BE08-050F62B213B3}"/>
                </a:ext>
              </a:extLst>
            </p:cNvPr>
            <p:cNvGrpSpPr/>
            <p:nvPr/>
          </p:nvGrpSpPr>
          <p:grpSpPr>
            <a:xfrm>
              <a:off x="10144832" y="2913772"/>
              <a:ext cx="868838" cy="1644162"/>
              <a:chOff x="4128550" y="2819989"/>
              <a:chExt cx="868838" cy="1644162"/>
            </a:xfrm>
          </p:grpSpPr>
          <p:grpSp>
            <p:nvGrpSpPr>
              <p:cNvPr id="40" name="Group 39">
                <a:extLst>
                  <a:ext uri="{FF2B5EF4-FFF2-40B4-BE49-F238E27FC236}">
                    <a16:creationId xmlns:a16="http://schemas.microsoft.com/office/drawing/2014/main" id="{4EFC0477-9765-4B29-AA59-6E60A72A378D}"/>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42" name="Oval 41">
                  <a:extLst>
                    <a:ext uri="{FF2B5EF4-FFF2-40B4-BE49-F238E27FC236}">
                      <a16:creationId xmlns:a16="http://schemas.microsoft.com/office/drawing/2014/main" id="{5262631F-09BD-4190-B3E7-36FD26B2F9CE}"/>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tial Circle 42">
                  <a:extLst>
                    <a:ext uri="{FF2B5EF4-FFF2-40B4-BE49-F238E27FC236}">
                      <a16:creationId xmlns:a16="http://schemas.microsoft.com/office/drawing/2014/main" id="{8BD28AF9-BB6E-4548-B4B4-357E67977D8B}"/>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1" name="Picture 40">
                <a:extLst>
                  <a:ext uri="{FF2B5EF4-FFF2-40B4-BE49-F238E27FC236}">
                    <a16:creationId xmlns:a16="http://schemas.microsoft.com/office/drawing/2014/main" id="{3EFE3729-9F32-406B-AE0A-F963627616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cxnSp>
        <p:nvCxnSpPr>
          <p:cNvPr id="45" name="Straight Arrow Connector 44">
            <a:extLst>
              <a:ext uri="{FF2B5EF4-FFF2-40B4-BE49-F238E27FC236}">
                <a16:creationId xmlns:a16="http://schemas.microsoft.com/office/drawing/2014/main" id="{54F9C66D-8158-45E5-9496-9A873BD94F22}"/>
              </a:ext>
            </a:extLst>
          </p:cNvPr>
          <p:cNvCxnSpPr>
            <a:cxnSpLocks/>
          </p:cNvCxnSpPr>
          <p:nvPr/>
        </p:nvCxnSpPr>
        <p:spPr>
          <a:xfrm>
            <a:off x="5613009" y="3727938"/>
            <a:ext cx="1589649" cy="464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27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829801" cy="1143000"/>
          </a:xfrm>
        </p:spPr>
        <p:txBody>
          <a:bodyPr/>
          <a:lstStyle/>
          <a:p>
            <a:r>
              <a:rPr lang="en-US" dirty="0"/>
              <a:t>Floc/Floc Filter/Plate Settlers do the hard work</a:t>
            </a:r>
          </a:p>
        </p:txBody>
      </p:sp>
      <p:sp>
        <p:nvSpPr>
          <p:cNvPr id="3" name="Content Placeholder 2"/>
          <p:cNvSpPr>
            <a:spLocks noGrp="1"/>
          </p:cNvSpPr>
          <p:nvPr>
            <p:ph idx="1"/>
          </p:nvPr>
        </p:nvSpPr>
        <p:spPr/>
        <p:txBody>
          <a:bodyPr/>
          <a:lstStyle/>
          <a:p>
            <a:r>
              <a:rPr lang="en-US" dirty="0"/>
              <a:t>The amount of water wasted from each unit process is determined by the solids concentration of wasted water.</a:t>
            </a:r>
          </a:p>
          <a:p>
            <a:r>
              <a:rPr lang="en-US" dirty="0"/>
              <a:t>The goal is to minimize volume of wasted water: therefore maximize solids concentration of waste</a:t>
            </a:r>
          </a:p>
          <a:p>
            <a:r>
              <a:rPr lang="en-US" dirty="0"/>
              <a:t>Backwash water is less concentrated than floc hopper waste</a:t>
            </a:r>
          </a:p>
          <a:p>
            <a:pPr lvl="1"/>
            <a:r>
              <a:rPr lang="en-US" dirty="0"/>
              <a:t>Goal is to minimize solids entering filter!</a:t>
            </a:r>
          </a:p>
          <a:p>
            <a:pPr lvl="1"/>
            <a:r>
              <a:rPr lang="en-US"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cxnSpLocks/>
            <a:endCxn id="2" idx="1"/>
          </p:cNvCxnSpPr>
          <p:nvPr/>
        </p:nvCxnSpPr>
        <p:spPr bwMode="auto">
          <a:xfrm rot="16200000" flipV="1">
            <a:off x="-1360787" y="2618086"/>
            <a:ext cx="4229100" cy="593128"/>
          </a:xfrm>
          <a:prstGeom prst="bentConnector4">
            <a:avLst>
              <a:gd name="adj1" fmla="val 450"/>
              <a:gd name="adj2" fmla="val 138541"/>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3437-56EE-4CA5-9BEC-77B2825288C7}"/>
              </a:ext>
            </a:extLst>
          </p:cNvPr>
          <p:cNvSpPr>
            <a:spLocks noGrp="1"/>
          </p:cNvSpPr>
          <p:nvPr>
            <p:ph type="title"/>
          </p:nvPr>
        </p:nvSpPr>
        <p:spPr/>
        <p:txBody>
          <a:bodyPr/>
          <a:lstStyle/>
          <a:p>
            <a:r>
              <a:rPr lang="en-US" dirty="0"/>
              <a:t>Outlet Branches: 0.2 mm slots to prevent sand from exiting</a:t>
            </a:r>
          </a:p>
        </p:txBody>
      </p:sp>
      <p:pic>
        <p:nvPicPr>
          <p:cNvPr id="3" name="Picture 2">
            <a:extLst>
              <a:ext uri="{FF2B5EF4-FFF2-40B4-BE49-F238E27FC236}">
                <a16:creationId xmlns:a16="http://schemas.microsoft.com/office/drawing/2014/main" id="{6E971CA9-CC54-4A44-BCF0-544A06D36B18}"/>
              </a:ext>
            </a:extLst>
          </p:cNvPr>
          <p:cNvPicPr>
            <a:picLocks noChangeAspect="1"/>
          </p:cNvPicPr>
          <p:nvPr/>
        </p:nvPicPr>
        <p:blipFill>
          <a:blip r:embed="rId2"/>
          <a:stretch>
            <a:fillRect/>
          </a:stretch>
        </p:blipFill>
        <p:spPr>
          <a:xfrm flipH="1">
            <a:off x="711696" y="1520126"/>
            <a:ext cx="11088647" cy="914528"/>
          </a:xfrm>
          <a:prstGeom prst="rect">
            <a:avLst/>
          </a:prstGeom>
        </p:spPr>
      </p:pic>
      <p:pic>
        <p:nvPicPr>
          <p:cNvPr id="5" name="Picture 4">
            <a:extLst>
              <a:ext uri="{FF2B5EF4-FFF2-40B4-BE49-F238E27FC236}">
                <a16:creationId xmlns:a16="http://schemas.microsoft.com/office/drawing/2014/main" id="{2D83CB3D-EE14-4108-9C52-6E5D877275AC}"/>
              </a:ext>
            </a:extLst>
          </p:cNvPr>
          <p:cNvPicPr>
            <a:picLocks noChangeAspect="1"/>
          </p:cNvPicPr>
          <p:nvPr/>
        </p:nvPicPr>
        <p:blipFill>
          <a:blip r:embed="rId3"/>
          <a:stretch>
            <a:fillRect/>
          </a:stretch>
        </p:blipFill>
        <p:spPr>
          <a:xfrm>
            <a:off x="3665653" y="2823210"/>
            <a:ext cx="8207149" cy="3592246"/>
          </a:xfrm>
          <a:prstGeom prst="rect">
            <a:avLst/>
          </a:prstGeom>
        </p:spPr>
      </p:pic>
      <p:sp>
        <p:nvSpPr>
          <p:cNvPr id="6" name="TextBox 5">
            <a:extLst>
              <a:ext uri="{FF2B5EF4-FFF2-40B4-BE49-F238E27FC236}">
                <a16:creationId xmlns:a16="http://schemas.microsoft.com/office/drawing/2014/main" id="{7907FC7D-4710-4B15-ACF0-D31F50346E29}"/>
              </a:ext>
            </a:extLst>
          </p:cNvPr>
          <p:cNvSpPr txBox="1"/>
          <p:nvPr/>
        </p:nvSpPr>
        <p:spPr>
          <a:xfrm>
            <a:off x="720091" y="3600450"/>
            <a:ext cx="2777490" cy="1323439"/>
          </a:xfrm>
          <a:prstGeom prst="rect">
            <a:avLst/>
          </a:prstGeom>
          <a:noFill/>
        </p:spPr>
        <p:txBody>
          <a:bodyPr wrap="square" rtlCol="0">
            <a:spAutoFit/>
          </a:bodyPr>
          <a:lstStyle/>
          <a:p>
            <a:pPr algn="l"/>
            <a:r>
              <a:rPr lang="en-US" sz="2000" b="0" dirty="0">
                <a:latin typeface="+mn-lt"/>
              </a:rPr>
              <a:t>Curved mold that </a:t>
            </a:r>
          </a:p>
          <a:p>
            <a:pPr algn="l"/>
            <a:r>
              <a:rPr lang="en-US" sz="2000" b="0" dirty="0">
                <a:latin typeface="+mn-lt"/>
              </a:rPr>
              <a:t>fits to the receptor pipe and prevents the branch from rotating</a:t>
            </a:r>
          </a:p>
        </p:txBody>
      </p:sp>
      <p:cxnSp>
        <p:nvCxnSpPr>
          <p:cNvPr id="7" name="Straight Arrow Connector 6">
            <a:extLst>
              <a:ext uri="{FF2B5EF4-FFF2-40B4-BE49-F238E27FC236}">
                <a16:creationId xmlns:a16="http://schemas.microsoft.com/office/drawing/2014/main" id="{25ED8E7A-9DEB-4778-8232-4B968A8776E9}"/>
              </a:ext>
            </a:extLst>
          </p:cNvPr>
          <p:cNvCxnSpPr>
            <a:cxnSpLocks/>
            <a:stCxn id="6" idx="3"/>
          </p:cNvCxnSpPr>
          <p:nvPr/>
        </p:nvCxnSpPr>
        <p:spPr bwMode="auto">
          <a:xfrm>
            <a:off x="3497581" y="4262170"/>
            <a:ext cx="3378707" cy="461666"/>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9" name="Straight Arrow Connector 8">
            <a:extLst>
              <a:ext uri="{FF2B5EF4-FFF2-40B4-BE49-F238E27FC236}">
                <a16:creationId xmlns:a16="http://schemas.microsoft.com/office/drawing/2014/main" id="{A627C3F4-B001-426A-806C-C57FE9E5FAE7}"/>
              </a:ext>
            </a:extLst>
          </p:cNvPr>
          <p:cNvCxnSpPr>
            <a:cxnSpLocks/>
            <a:stCxn id="6" idx="0"/>
          </p:cNvCxnSpPr>
          <p:nvPr/>
        </p:nvCxnSpPr>
        <p:spPr bwMode="auto">
          <a:xfrm flipH="1" flipV="1">
            <a:off x="926592" y="2316480"/>
            <a:ext cx="1182244" cy="128397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3" name="Rectangle 12">
            <a:extLst>
              <a:ext uri="{FF2B5EF4-FFF2-40B4-BE49-F238E27FC236}">
                <a16:creationId xmlns:a16="http://schemas.microsoft.com/office/drawing/2014/main" id="{86C8D0C6-A993-4B57-96E1-B8BEBDFFF8C6}"/>
              </a:ext>
            </a:extLst>
          </p:cNvPr>
          <p:cNvSpPr/>
          <p:nvPr/>
        </p:nvSpPr>
        <p:spPr>
          <a:xfrm>
            <a:off x="6578565" y="2521214"/>
            <a:ext cx="1604927" cy="400110"/>
          </a:xfrm>
          <a:prstGeom prst="rect">
            <a:avLst/>
          </a:prstGeom>
        </p:spPr>
        <p:txBody>
          <a:bodyPr wrap="none">
            <a:spAutoFit/>
          </a:bodyPr>
          <a:lstStyle/>
          <a:p>
            <a:r>
              <a:rPr lang="en-US" sz="2000" b="0" dirty="0">
                <a:latin typeface="+mn-lt"/>
              </a:rPr>
              <a:t>0.2 mm slots </a:t>
            </a:r>
          </a:p>
        </p:txBody>
      </p:sp>
      <p:cxnSp>
        <p:nvCxnSpPr>
          <p:cNvPr id="14" name="Straight Arrow Connector 13">
            <a:extLst>
              <a:ext uri="{FF2B5EF4-FFF2-40B4-BE49-F238E27FC236}">
                <a16:creationId xmlns:a16="http://schemas.microsoft.com/office/drawing/2014/main" id="{03EB76F1-F2C3-4F69-8659-C50B3ECB40E8}"/>
              </a:ext>
            </a:extLst>
          </p:cNvPr>
          <p:cNvCxnSpPr>
            <a:cxnSpLocks/>
            <a:stCxn id="13" idx="2"/>
          </p:cNvCxnSpPr>
          <p:nvPr/>
        </p:nvCxnSpPr>
        <p:spPr bwMode="auto">
          <a:xfrm>
            <a:off x="7381029" y="2921324"/>
            <a:ext cx="738843" cy="101669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7" name="Straight Arrow Connector 16">
            <a:extLst>
              <a:ext uri="{FF2B5EF4-FFF2-40B4-BE49-F238E27FC236}">
                <a16:creationId xmlns:a16="http://schemas.microsoft.com/office/drawing/2014/main" id="{F0635BB2-5C82-481D-BF77-C677A183DB9A}"/>
              </a:ext>
            </a:extLst>
          </p:cNvPr>
          <p:cNvCxnSpPr>
            <a:cxnSpLocks/>
            <a:stCxn id="13" idx="0"/>
          </p:cNvCxnSpPr>
          <p:nvPr/>
        </p:nvCxnSpPr>
        <p:spPr bwMode="auto">
          <a:xfrm flipV="1">
            <a:off x="7381029" y="2267712"/>
            <a:ext cx="0" cy="25350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20" name="TextBox 19">
            <a:extLst>
              <a:ext uri="{FF2B5EF4-FFF2-40B4-BE49-F238E27FC236}">
                <a16:creationId xmlns:a16="http://schemas.microsoft.com/office/drawing/2014/main" id="{C1A4A483-6DF0-4A91-93EB-BAD06EE7C486}"/>
              </a:ext>
            </a:extLst>
          </p:cNvPr>
          <p:cNvSpPr txBox="1"/>
          <p:nvPr/>
        </p:nvSpPr>
        <p:spPr>
          <a:xfrm>
            <a:off x="9233535" y="2464308"/>
            <a:ext cx="1266309" cy="400110"/>
          </a:xfrm>
          <a:prstGeom prst="rect">
            <a:avLst/>
          </a:prstGeom>
          <a:noFill/>
        </p:spPr>
        <p:txBody>
          <a:bodyPr wrap="none" rtlCol="0">
            <a:spAutoFit/>
          </a:bodyPr>
          <a:lstStyle/>
          <a:p>
            <a:pPr algn="l"/>
            <a:r>
              <a:rPr lang="en-US" sz="2000" b="0" dirty="0">
                <a:latin typeface="+mn-lt"/>
              </a:rPr>
              <a:t>Trunk end</a:t>
            </a:r>
          </a:p>
        </p:txBody>
      </p:sp>
      <p:cxnSp>
        <p:nvCxnSpPr>
          <p:cNvPr id="21" name="Straight Arrow Connector 20">
            <a:extLst>
              <a:ext uri="{FF2B5EF4-FFF2-40B4-BE49-F238E27FC236}">
                <a16:creationId xmlns:a16="http://schemas.microsoft.com/office/drawing/2014/main" id="{5604CC87-0115-4CF6-B04E-68EA2B84A8B3}"/>
              </a:ext>
            </a:extLst>
          </p:cNvPr>
          <p:cNvCxnSpPr>
            <a:cxnSpLocks/>
            <a:stCxn id="20" idx="3"/>
          </p:cNvCxnSpPr>
          <p:nvPr/>
        </p:nvCxnSpPr>
        <p:spPr bwMode="auto">
          <a:xfrm flipV="1">
            <a:off x="10499844" y="2292096"/>
            <a:ext cx="960636" cy="3722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275499265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1DCA-83BF-4C38-A2D6-A7DBC26BA605}"/>
              </a:ext>
            </a:extLst>
          </p:cNvPr>
          <p:cNvSpPr>
            <a:spLocks noGrp="1"/>
          </p:cNvSpPr>
          <p:nvPr>
            <p:ph type="title"/>
          </p:nvPr>
        </p:nvSpPr>
        <p:spPr/>
        <p:txBody>
          <a:bodyPr/>
          <a:lstStyle/>
          <a:p>
            <a:r>
              <a:rPr lang="en-US" dirty="0"/>
              <a:t>Slotted Outlet Branch Failures</a:t>
            </a:r>
          </a:p>
        </p:txBody>
      </p:sp>
      <p:sp>
        <p:nvSpPr>
          <p:cNvPr id="4" name="Content Placeholder 3">
            <a:extLst>
              <a:ext uri="{FF2B5EF4-FFF2-40B4-BE49-F238E27FC236}">
                <a16:creationId xmlns:a16="http://schemas.microsoft.com/office/drawing/2014/main" id="{22E4B001-E364-41D4-9BCA-C229F8EC108E}"/>
              </a:ext>
            </a:extLst>
          </p:cNvPr>
          <p:cNvSpPr>
            <a:spLocks noGrp="1"/>
          </p:cNvSpPr>
          <p:nvPr>
            <p:ph idx="1"/>
          </p:nvPr>
        </p:nvSpPr>
        <p:spPr/>
        <p:txBody>
          <a:bodyPr/>
          <a:lstStyle/>
          <a:p>
            <a:r>
              <a:rPr lang="en-US" dirty="0"/>
              <a:t>Problem </a:t>
            </a:r>
          </a:p>
          <a:p>
            <a:pPr lvl="1"/>
            <a:r>
              <a:rPr lang="en-US" dirty="0"/>
              <a:t>Branch bends at the beginning of backwash when sand is pushing up on it</a:t>
            </a:r>
          </a:p>
          <a:p>
            <a:pPr lvl="1"/>
            <a:r>
              <a:rPr lang="en-US" dirty="0"/>
              <a:t>Slots open up when the branch bends</a:t>
            </a:r>
          </a:p>
          <a:p>
            <a:pPr lvl="1"/>
            <a:r>
              <a:rPr lang="en-US" dirty="0"/>
              <a:t>Sand gets wedged into the slots</a:t>
            </a:r>
          </a:p>
          <a:p>
            <a:r>
              <a:rPr lang="en-US" dirty="0"/>
              <a:t>Solution</a:t>
            </a:r>
          </a:p>
          <a:p>
            <a:pPr lvl="1"/>
            <a:r>
              <a:rPr lang="en-US" dirty="0"/>
              <a:t>Upgrade from 1” ND pipe to 1.5” ND pipe to reduce bending</a:t>
            </a:r>
          </a:p>
          <a:p>
            <a:pPr lvl="1"/>
            <a:r>
              <a:rPr lang="en-US" dirty="0"/>
              <a:t>This allows using the same size branch for all inlets and outlets including backwash winged branches</a:t>
            </a:r>
          </a:p>
        </p:txBody>
      </p:sp>
      <p:pic>
        <p:nvPicPr>
          <p:cNvPr id="3" name="Picture 2">
            <a:extLst>
              <a:ext uri="{FF2B5EF4-FFF2-40B4-BE49-F238E27FC236}">
                <a16:creationId xmlns:a16="http://schemas.microsoft.com/office/drawing/2014/main" id="{2F94D5EA-B36F-4AB1-8D2C-A29D3B73D9CC}"/>
              </a:ext>
            </a:extLst>
          </p:cNvPr>
          <p:cNvPicPr>
            <a:picLocks noChangeAspect="1"/>
          </p:cNvPicPr>
          <p:nvPr/>
        </p:nvPicPr>
        <p:blipFill>
          <a:blip r:embed="rId2"/>
          <a:stretch>
            <a:fillRect/>
          </a:stretch>
        </p:blipFill>
        <p:spPr>
          <a:xfrm>
            <a:off x="5205046" y="1622556"/>
            <a:ext cx="5582423" cy="460406"/>
          </a:xfrm>
          <a:prstGeom prst="rect">
            <a:avLst/>
          </a:prstGeom>
        </p:spPr>
      </p:pic>
    </p:spTree>
    <p:extLst>
      <p:ext uri="{BB962C8B-B14F-4D97-AF65-F5344CB8AC3E}">
        <p14:creationId xmlns:p14="http://schemas.microsoft.com/office/powerpoint/2010/main" val="175248636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p:txBody>
      </p:sp>
      <p:pic>
        <p:nvPicPr>
          <p:cNvPr id="1254404" name="Picture 4" descr="https://lh3.googleusercontent.com/-SwKTR4wtLAE/Vf85SdsNBpI/AAAAAAAFlG8/9o04NldSOws/s912-Ic42/DSC058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633E78-7983-4AE5-93AB-C8D5D74349CD}"/>
              </a:ext>
            </a:extLst>
          </p:cNvPr>
          <p:cNvPicPr>
            <a:picLocks noChangeAspect="1"/>
          </p:cNvPicPr>
          <p:nvPr/>
        </p:nvPicPr>
        <p:blipFill>
          <a:blip r:embed="rId2"/>
          <a:stretch>
            <a:fillRect/>
          </a:stretch>
        </p:blipFill>
        <p:spPr>
          <a:xfrm>
            <a:off x="8046006" y="3361864"/>
            <a:ext cx="4145994" cy="3496136"/>
          </a:xfrm>
          <a:prstGeom prst="rect">
            <a:avLst/>
          </a:prstGeom>
        </p:spPr>
      </p:pic>
      <p:pic>
        <p:nvPicPr>
          <p:cNvPr id="12492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97397"/>
            <a:ext cx="8096250" cy="536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9486901" y="1506765"/>
            <a:ext cx="2527678" cy="5198836"/>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5927273" cy="53431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4587637" y="154399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15285" y="564148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51562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167640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19220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90316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89088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8538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90639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645302" y="4978700"/>
            <a:ext cx="1642667" cy="213333"/>
          </a:xfrm>
          <a:prstGeom prst="rect">
            <a:avLst/>
          </a:prstGeom>
          <a:solidFill>
            <a:schemeClr val="bg1"/>
          </a:solidFill>
        </p:spPr>
      </p:pic>
      <p:grpSp>
        <p:nvGrpSpPr>
          <p:cNvPr id="28" name="Group 27"/>
          <p:cNvGrpSpPr>
            <a:grpSpLocks noChangeAspect="1"/>
          </p:cNvGrpSpPr>
          <p:nvPr/>
        </p:nvGrpSpPr>
        <p:grpSpPr>
          <a:xfrm>
            <a:off x="42672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AguaClara: </a:t>
            </a:r>
            <a:r>
              <a:rPr lang="en-US" sz="2400" dirty="0"/>
              <a:t>Flocculation – Floc Filter – Settle – Filter</a:t>
            </a:r>
          </a:p>
          <a:p>
            <a:pPr lvl="1"/>
            <a:r>
              <a:rPr lang="en-US" dirty="0"/>
              <a:t>Able to treat very high turbidities because filter is the polishing step</a:t>
            </a:r>
          </a:p>
          <a:p>
            <a:pPr lvl="1"/>
            <a:r>
              <a:rPr lang="en-US" dirty="0"/>
              <a:t>Effluent from clarifier should be less than 2 NTU (and much lower is much better)</a:t>
            </a:r>
          </a:p>
          <a:p>
            <a:r>
              <a:rPr lang="en-US" dirty="0"/>
              <a:t>Conventional: </a:t>
            </a:r>
            <a:r>
              <a:rPr lang="en-US" sz="2400" dirty="0"/>
              <a:t>Flocculate – Settle – Filter</a:t>
            </a:r>
          </a:p>
          <a:p>
            <a:pPr lvl="1"/>
            <a:r>
              <a:rPr lang="en-US" dirty="0"/>
              <a:t>Same as above</a:t>
            </a:r>
          </a:p>
          <a:p>
            <a:r>
              <a:rPr lang="en-US" dirty="0"/>
              <a:t>Direct: </a:t>
            </a:r>
            <a:r>
              <a:rPr lang="en-US" sz="2400" dirty="0"/>
              <a:t>add Coagulant and then Filter </a:t>
            </a:r>
          </a:p>
          <a:p>
            <a:pPr lvl="1"/>
            <a:r>
              <a:rPr lang="en-US" dirty="0"/>
              <a:t>An option if raw water turbidity and dissolved organics are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trunks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
        <p:nvSpPr>
          <p:cNvPr id="20" name="TextBox 19">
            <a:extLst>
              <a:ext uri="{FF2B5EF4-FFF2-40B4-BE49-F238E27FC236}">
                <a16:creationId xmlns:a16="http://schemas.microsoft.com/office/drawing/2014/main" id="{FECF657B-CA27-41FD-BB68-2CC92BDE721D}"/>
              </a:ext>
            </a:extLst>
          </p:cNvPr>
          <p:cNvSpPr txBox="1"/>
          <p:nvPr/>
        </p:nvSpPr>
        <p:spPr>
          <a:xfrm>
            <a:off x="8988463" y="5452385"/>
            <a:ext cx="2159566" cy="369332"/>
          </a:xfrm>
          <a:prstGeom prst="rect">
            <a:avLst/>
          </a:prstGeom>
          <a:noFill/>
        </p:spPr>
        <p:txBody>
          <a:bodyPr wrap="none" rtlCol="0">
            <a:spAutoFit/>
          </a:bodyPr>
          <a:lstStyle/>
          <a:p>
            <a:r>
              <a:rPr lang="en-US" sz="1800" b="0" dirty="0"/>
              <a:t>Filter expansion ratio</a:t>
            </a:r>
          </a:p>
        </p:txBody>
      </p:sp>
      <p:pic>
        <p:nvPicPr>
          <p:cNvPr id="25" name="Picture 1">
            <a:extLst>
              <a:ext uri="{FF2B5EF4-FFF2-40B4-BE49-F238E27FC236}">
                <a16:creationId xmlns:a16="http://schemas.microsoft.com/office/drawing/2014/main" id="{6A6DCB06-4B52-43B0-8620-5294E1D73131}"/>
              </a:ext>
            </a:extLst>
          </p:cNvPr>
          <p:cNvPicPr>
            <a:picLocks noChangeAspect="1" noChangeArrowheads="1"/>
          </p:cNvPicPr>
          <p:nvPr/>
        </p:nvPicPr>
        <p:blipFill>
          <a:blip r:embed="rId9" cstate="print"/>
          <a:srcRect/>
          <a:stretch>
            <a:fillRect/>
          </a:stretch>
        </p:blipFill>
        <p:spPr bwMode="auto">
          <a:xfrm>
            <a:off x="8251913" y="2879544"/>
            <a:ext cx="1651742" cy="2604668"/>
          </a:xfrm>
          <a:prstGeom prst="rect">
            <a:avLst/>
          </a:prstGeom>
          <a:noFill/>
          <a:ln w="9525">
            <a:noFill/>
            <a:miter lim="800000"/>
            <a:headEnd/>
            <a:tailEnd/>
          </a:ln>
          <a:effectLst/>
        </p:spPr>
      </p:pic>
      <p:sp>
        <p:nvSpPr>
          <p:cNvPr id="26" name="Right Brace 25">
            <a:extLst>
              <a:ext uri="{FF2B5EF4-FFF2-40B4-BE49-F238E27FC236}">
                <a16:creationId xmlns:a16="http://schemas.microsoft.com/office/drawing/2014/main" id="{7A94EE19-7AF9-4A49-8897-2DE8B293C426}"/>
              </a:ext>
            </a:extLst>
          </p:cNvPr>
          <p:cNvSpPr/>
          <p:nvPr/>
        </p:nvSpPr>
        <p:spPr bwMode="auto">
          <a:xfrm>
            <a:off x="9942895" y="4180613"/>
            <a:ext cx="389159" cy="102443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68580" tIns="34290" rIns="68580" bIns="34290" numCol="1" rtlCol="0" anchor="ctr" anchorCtr="0" compatLnSpc="1">
            <a:prstTxWarp prst="textNoShape">
              <a:avLst/>
            </a:prstTxWarp>
            <a:noAutofit/>
          </a:bodyPr>
          <a:lstStyle/>
          <a:p>
            <a:pPr defTabSz="685800" eaLnBrk="1" hangingPunct="1"/>
            <a:endParaRPr lang="en-US" sz="1350" b="0">
              <a:latin typeface="Century Gothic" pitchFamily="34" charset="0"/>
              <a:cs typeface="Arial" charset="0"/>
            </a:endParaRPr>
          </a:p>
        </p:txBody>
      </p:sp>
      <p:sp>
        <p:nvSpPr>
          <p:cNvPr id="27" name="Right Brace 26">
            <a:extLst>
              <a:ext uri="{FF2B5EF4-FFF2-40B4-BE49-F238E27FC236}">
                <a16:creationId xmlns:a16="http://schemas.microsoft.com/office/drawing/2014/main" id="{DC6EA0A2-828F-4215-BE8C-9C73E528806F}"/>
              </a:ext>
            </a:extLst>
          </p:cNvPr>
          <p:cNvSpPr/>
          <p:nvPr/>
        </p:nvSpPr>
        <p:spPr bwMode="auto">
          <a:xfrm flipH="1" flipV="1">
            <a:off x="8679766" y="4508948"/>
            <a:ext cx="174489" cy="696098"/>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68580" tIns="34290" rIns="68580" bIns="34290" numCol="1" rtlCol="0" anchor="ctr" anchorCtr="0" compatLnSpc="1">
            <a:prstTxWarp prst="textNoShape">
              <a:avLst/>
            </a:prstTxWarp>
            <a:spAutoFit/>
          </a:bodyPr>
          <a:lstStyle/>
          <a:p>
            <a:pPr defTabSz="685800" eaLnBrk="1" hangingPunct="1"/>
            <a:endParaRPr lang="en-US" sz="1350" b="0">
              <a:latin typeface="Century Gothic" pitchFamily="34" charset="0"/>
              <a:cs typeface="Arial" charset="0"/>
            </a:endParaRPr>
          </a:p>
        </p:txBody>
      </p:sp>
      <p:cxnSp>
        <p:nvCxnSpPr>
          <p:cNvPr id="28" name="Straight Arrow Connector 27">
            <a:extLst>
              <a:ext uri="{FF2B5EF4-FFF2-40B4-BE49-F238E27FC236}">
                <a16:creationId xmlns:a16="http://schemas.microsoft.com/office/drawing/2014/main" id="{897D479B-5570-4669-9532-54F546A05293}"/>
              </a:ext>
            </a:extLst>
          </p:cNvPr>
          <p:cNvCxnSpPr>
            <a:cxnSpLocks/>
          </p:cNvCxnSpPr>
          <p:nvPr/>
        </p:nvCxnSpPr>
        <p:spPr bwMode="auto">
          <a:xfrm rot="5400000" flipH="1" flipV="1">
            <a:off x="8405445" y="3200402"/>
            <a:ext cx="1856937" cy="1420837"/>
          </a:xfrm>
          <a:prstGeom prst="bentConnector3">
            <a:avLst>
              <a:gd name="adj1" fmla="val 89394"/>
            </a:avLst>
          </a:prstGeom>
          <a:solidFill>
            <a:schemeClr val="accent1"/>
          </a:solidFill>
          <a:ln w="12700" cap="flat" cmpd="sng" algn="ctr">
            <a:solidFill>
              <a:schemeClr val="tx1"/>
            </a:solidFill>
            <a:prstDash val="solid"/>
            <a:round/>
            <a:headEnd type="none" w="lg" len="med"/>
            <a:tailEnd type="arrow"/>
          </a:ln>
          <a:effectLst/>
        </p:spPr>
      </p:cxnSp>
      <p:cxnSp>
        <p:nvCxnSpPr>
          <p:cNvPr id="31" name="Straight Arrow Connector 30">
            <a:extLst>
              <a:ext uri="{FF2B5EF4-FFF2-40B4-BE49-F238E27FC236}">
                <a16:creationId xmlns:a16="http://schemas.microsoft.com/office/drawing/2014/main" id="{47EACA6E-3E25-4F27-8775-17903F70E12F}"/>
              </a:ext>
            </a:extLst>
          </p:cNvPr>
          <p:cNvCxnSpPr>
            <a:cxnSpLocks/>
            <a:endCxn id="38" idx="3"/>
          </p:cNvCxnSpPr>
          <p:nvPr/>
        </p:nvCxnSpPr>
        <p:spPr bwMode="auto">
          <a:xfrm rot="5400000" flipH="1" flipV="1">
            <a:off x="9551964" y="3263708"/>
            <a:ext cx="2321171" cy="520502"/>
          </a:xfrm>
          <a:prstGeom prst="bentConnector4">
            <a:avLst>
              <a:gd name="adj1" fmla="val 48485"/>
              <a:gd name="adj2" fmla="val 143919"/>
            </a:avLst>
          </a:prstGeom>
          <a:solidFill>
            <a:schemeClr val="accent1"/>
          </a:solidFill>
          <a:ln w="12700" cap="flat" cmpd="sng" algn="ctr">
            <a:solidFill>
              <a:schemeClr val="tx1"/>
            </a:solidFill>
            <a:prstDash val="solid"/>
            <a:round/>
            <a:headEnd type="none" w="lg" len="med"/>
            <a:tailEnd type="arrow"/>
          </a:ln>
          <a:effectLst/>
        </p:spPr>
      </p:cxnSp>
      <p:sp>
        <p:nvSpPr>
          <p:cNvPr id="38" name="Rectangle 37">
            <a:extLst>
              <a:ext uri="{FF2B5EF4-FFF2-40B4-BE49-F238E27FC236}">
                <a16:creationId xmlns:a16="http://schemas.microsoft.com/office/drawing/2014/main" id="{1E7911AB-36DC-4E5D-B628-4AC609FA1822}"/>
              </a:ext>
            </a:extLst>
          </p:cNvPr>
          <p:cNvSpPr/>
          <p:nvPr/>
        </p:nvSpPr>
        <p:spPr>
          <a:xfrm>
            <a:off x="10803988" y="2293034"/>
            <a:ext cx="168812" cy="140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8E14B56-E5A2-4B98-AB7B-AFC356F8B9E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340773" y="2250831"/>
            <a:ext cx="2507255" cy="59618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FIXED HEIGHT of the Fluidized Bed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101428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1941341" y="6175718"/>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8" name="TextBox 17">
            <a:extLst>
              <a:ext uri="{FF2B5EF4-FFF2-40B4-BE49-F238E27FC236}">
                <a16:creationId xmlns:a16="http://schemas.microsoft.com/office/drawing/2014/main" id="{24AF49D9-DE7C-44EE-8C2B-783E7493A490}"/>
              </a:ext>
            </a:extLst>
          </p:cNvPr>
          <p:cNvSpPr txBox="1"/>
          <p:nvPr/>
        </p:nvSpPr>
        <p:spPr>
          <a:xfrm>
            <a:off x="858130" y="1997613"/>
            <a:ext cx="464233" cy="523220"/>
          </a:xfrm>
          <a:prstGeom prst="rect">
            <a:avLst/>
          </a:prstGeom>
          <a:noFill/>
        </p:spPr>
        <p:txBody>
          <a:bodyPr wrap="square" rtlCol="0">
            <a:spAutoFit/>
          </a:bodyPr>
          <a:lstStyle/>
          <a:p>
            <a:pPr algn="l"/>
            <a:r>
              <a:rPr lang="en-US" b="0" dirty="0"/>
              <a:t>1</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64899"/>
            <a:ext cx="9003323" cy="3390314"/>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 name="connsiteX0" fmla="*/ 0 w 9003323"/>
              <a:gd name="connsiteY0" fmla="*/ 3390314 h 3390314"/>
              <a:gd name="connsiteX1" fmla="*/ 3235569 w 9003323"/>
              <a:gd name="connsiteY1" fmla="*/ 0 h 3390314"/>
              <a:gd name="connsiteX2" fmla="*/ 9003323 w 9003323"/>
              <a:gd name="connsiteY2" fmla="*/ 3319976 h 3390314"/>
            </a:gdLst>
            <a:ahLst/>
            <a:cxnLst>
              <a:cxn ang="0">
                <a:pos x="connsiteX0" y="connsiteY0"/>
              </a:cxn>
              <a:cxn ang="0">
                <a:pos x="connsiteX1" y="connsiteY1"/>
              </a:cxn>
              <a:cxn ang="0">
                <a:pos x="connsiteX2" y="connsiteY2"/>
              </a:cxn>
            </a:cxnLst>
            <a:rect l="l" t="t" r="r" b="b"/>
            <a:pathLst>
              <a:path w="9003323" h="3390314">
                <a:moveTo>
                  <a:pt x="0" y="3390314"/>
                </a:moveTo>
                <a:lnTo>
                  <a:pt x="3235569" y="0"/>
                </a:lnTo>
                <a:lnTo>
                  <a:pt x="9003323" y="3319976"/>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416062" y="4978976"/>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5196246"/>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18CF8E7-D3F7-41AC-B1D8-B295E6F21F83}"/>
              </a:ext>
            </a:extLst>
          </p:cNvPr>
          <p:cNvGrpSpPr/>
          <p:nvPr/>
        </p:nvGrpSpPr>
        <p:grpSpPr>
          <a:xfrm>
            <a:off x="84403" y="3981156"/>
            <a:ext cx="1588897" cy="954107"/>
            <a:chOff x="182879" y="3981156"/>
            <a:chExt cx="1588897" cy="954107"/>
          </a:xfrm>
        </p:grpSpPr>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954107"/>
            </a:xfrm>
            <a:prstGeom prst="rect">
              <a:avLst/>
            </a:prstGeom>
            <a:noFill/>
          </p:spPr>
          <p:txBody>
            <a:bodyPr wrap="none" rtlCol="0">
              <a:spAutoFit/>
            </a:bodyPr>
            <a:lstStyle/>
            <a:p>
              <a:pPr algn="ctr"/>
              <a:r>
                <a:rPr lang="en-US" b="0" dirty="0"/>
                <a:t>Head loss</a:t>
              </a:r>
            </a:p>
            <a:p>
              <a:pPr algn="ctr"/>
              <a:r>
                <a:rPr lang="en-US" b="0" dirty="0">
                  <a:latin typeface="Symbol" panose="05050102010706020507" pitchFamily="18" charset="2"/>
                </a:rPr>
                <a:t>D</a:t>
              </a:r>
              <a:r>
                <a:rPr lang="en-US" b="0" dirty="0"/>
                <a:t>H</a:t>
              </a:r>
            </a:p>
          </p:txBody>
        </p:sp>
        <p:cxnSp>
          <p:nvCxnSpPr>
            <p:cNvPr id="3" name="Straight Connector 2">
              <a:extLst>
                <a:ext uri="{FF2B5EF4-FFF2-40B4-BE49-F238E27FC236}">
                  <a16:creationId xmlns:a16="http://schemas.microsoft.com/office/drawing/2014/main" id="{3795977B-755C-4043-9106-13E2D1DA6D0C}"/>
                </a:ext>
              </a:extLst>
            </p:cNvPr>
            <p:cNvCxnSpPr>
              <a:stCxn id="17" idx="1"/>
              <a:endCxn id="17" idx="3"/>
            </p:cNvCxnSpPr>
            <p:nvPr/>
          </p:nvCxnSpPr>
          <p:spPr>
            <a:xfrm>
              <a:off x="182879" y="4458210"/>
              <a:ext cx="158889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92B63641-D3E0-4E9F-8177-843B9A389A6F}"/>
              </a:ext>
            </a:extLst>
          </p:cNvPr>
          <p:cNvSpPr txBox="1"/>
          <p:nvPr/>
        </p:nvSpPr>
        <p:spPr>
          <a:xfrm>
            <a:off x="5373858" y="1575582"/>
            <a:ext cx="6651180" cy="523220"/>
          </a:xfrm>
          <a:prstGeom prst="rect">
            <a:avLst/>
          </a:prstGeom>
          <a:noFill/>
        </p:spPr>
        <p:txBody>
          <a:bodyPr wrap="none" rtlCol="0">
            <a:spAutoFit/>
          </a:bodyPr>
          <a:lstStyle/>
          <a:p>
            <a:pPr algn="l"/>
            <a:r>
              <a:rPr lang="en-US" b="0" dirty="0"/>
              <a:t>Not sure about shape of this part of the curve</a:t>
            </a:r>
          </a:p>
        </p:txBody>
      </p:sp>
      <p:cxnSp>
        <p:nvCxnSpPr>
          <p:cNvPr id="10" name="Straight Arrow Connector 9">
            <a:extLst>
              <a:ext uri="{FF2B5EF4-FFF2-40B4-BE49-F238E27FC236}">
                <a16:creationId xmlns:a16="http://schemas.microsoft.com/office/drawing/2014/main" id="{37F93A30-6430-47BD-8EDC-1A6082E8541B}"/>
              </a:ext>
            </a:extLst>
          </p:cNvPr>
          <p:cNvCxnSpPr>
            <a:stCxn id="7" idx="2"/>
          </p:cNvCxnSpPr>
          <p:nvPr/>
        </p:nvCxnSpPr>
        <p:spPr>
          <a:xfrm flipH="1">
            <a:off x="7526215" y="2098802"/>
            <a:ext cx="1173233" cy="1558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DE365A-0270-4F3A-BB35-FF1796EDFCD8}"/>
              </a:ext>
            </a:extLst>
          </p:cNvPr>
          <p:cNvSpPr txBox="1"/>
          <p:nvPr/>
        </p:nvSpPr>
        <p:spPr>
          <a:xfrm>
            <a:off x="8410135" y="6131170"/>
            <a:ext cx="3430747" cy="523220"/>
          </a:xfrm>
          <a:prstGeom prst="rect">
            <a:avLst/>
          </a:prstGeom>
          <a:noFill/>
        </p:spPr>
        <p:txBody>
          <a:bodyPr wrap="none" rtlCol="0">
            <a:spAutoFit/>
          </a:bodyPr>
          <a:lstStyle/>
          <a:p>
            <a:pPr algn="l"/>
            <a:r>
              <a:rPr lang="en-US" b="0" dirty="0"/>
              <a:t>Sand terminal velocity</a:t>
            </a:r>
          </a:p>
        </p:txBody>
      </p:sp>
      <p:cxnSp>
        <p:nvCxnSpPr>
          <p:cNvPr id="30" name="Straight Connector 29">
            <a:extLst>
              <a:ext uri="{FF2B5EF4-FFF2-40B4-BE49-F238E27FC236}">
                <a16:creationId xmlns:a16="http://schemas.microsoft.com/office/drawing/2014/main" id="{3C3FC48F-BC2C-4828-9672-603A1F46A75D}"/>
              </a:ext>
            </a:extLst>
          </p:cNvPr>
          <p:cNvCxnSpPr/>
          <p:nvPr/>
        </p:nvCxnSpPr>
        <p:spPr>
          <a:xfrm>
            <a:off x="10771163" y="5467643"/>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0920F0-9871-4C19-A8B6-99D4E397EE6E}"/>
              </a:ext>
            </a:extLst>
          </p:cNvPr>
          <p:cNvCxnSpPr>
            <a:cxnSpLocks/>
            <a:stCxn id="26" idx="0"/>
          </p:cNvCxnSpPr>
          <p:nvPr/>
        </p:nvCxnSpPr>
        <p:spPr>
          <a:xfrm flipV="1">
            <a:off x="10125509" y="5669280"/>
            <a:ext cx="594073" cy="46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022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pipe 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a:xfrm>
            <a:off x="457200" y="1600200"/>
            <a:ext cx="10325100" cy="4525963"/>
          </a:xfrm>
        </p:spPr>
        <p:txBody>
          <a:bodyPr/>
          <a:lstStyle/>
          <a:p>
            <a:r>
              <a:rPr lang="en-US" dirty="0"/>
              <a:t>Horizontal spacing between inlet pipes (or outlet pipes) must be small compared with layer depth</a:t>
            </a:r>
          </a:p>
          <a:p>
            <a:r>
              <a:rPr lang="en-US" dirty="0"/>
              <a:t>All inlets and outlets (except bottom inlet) must be high and dry during backwash</a:t>
            </a:r>
          </a:p>
          <a:p>
            <a:r>
              <a:rPr lang="en-US" dirty="0"/>
              <a:t>Achieving uniform flow distribution between filter layers and within a filter layer requires careful design (manifolds coming up!)</a:t>
            </a:r>
          </a:p>
        </p:txBody>
      </p:sp>
      <p:grpSp>
        <p:nvGrpSpPr>
          <p:cNvPr id="4" name="Group 3"/>
          <p:cNvGrpSpPr/>
          <p:nvPr/>
        </p:nvGrpSpPr>
        <p:grpSpPr>
          <a:xfrm>
            <a:off x="10836476" y="163830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5710186" y="448698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6218186" y="555854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6319532" y="161427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5293227" y="159301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5066994" y="162490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4835473" y="157174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4757686" y="135565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4757686" y="158674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8021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50307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5256161"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6535686" y="84204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5068042"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5293467"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5521274"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5006924" y="669043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5265686" y="595701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5054549" y="559506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5456186" y="518072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5281561" y="482988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5520226" y="161427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5484761" y="155827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5503811" y="412821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5997524" y="631261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6083544" y="161427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5844869" y="160364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6065786" y="519977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6408686" y="483306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6308674" y="448222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5807024" y="596494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5805436"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6043561"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6280099"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4843411" y="241610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4757686" y="26720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5071566" y="134536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5296991" y="134536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5524798" y="134536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5849441" y="134536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6087566" y="134536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6324104" y="134536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7043686" y="3429145"/>
            <a:ext cx="1262063" cy="3310024"/>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7046861" y="3873784"/>
            <a:ext cx="1262063" cy="2836924"/>
          </a:xfrm>
          <a:prstGeom prst="rect">
            <a:avLst/>
          </a:prstGeom>
          <a:blipFill dpi="0" rotWithShape="1">
            <a:blip r:embed="rId10"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7619949" y="42393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7621536" y="496958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7621536" y="537122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7619949" y="610306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7619949" y="389961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7621536" y="45917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7619949" y="57252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7600899" y="493148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7597724" y="5672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7597724" y="6434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7600899" y="459017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7592961" y="531089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7599311" y="607131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7065514" y="376159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7091310" y="367942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7351659" y="369879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7815050"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8114851"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8397190" y="50166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8487838" y="108959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7043686" y="22141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a:cxnSpLocks/>
          </p:cNvCxnSpPr>
          <p:nvPr/>
        </p:nvCxnSpPr>
        <p:spPr bwMode="auto">
          <a:xfrm>
            <a:off x="2435092" y="3434584"/>
            <a:ext cx="7509021" cy="0"/>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8831580" y="130593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9934967" y="3645861"/>
            <a:ext cx="113904" cy="288578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8830606" y="630791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2467137" y="451318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2510355" y="672639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a:cxnSpLocks/>
          </p:cNvCxnSpPr>
          <p:nvPr/>
        </p:nvCxnSpPr>
        <p:spPr bwMode="auto">
          <a:xfrm flipH="1">
            <a:off x="2447239" y="3631553"/>
            <a:ext cx="7487728" cy="0"/>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2526277" y="135237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2475080" y="1345365"/>
            <a:ext cx="846161" cy="2070204"/>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290971" y="3177254"/>
            <a:ext cx="755335" cy="369332"/>
          </a:xfrm>
          <a:prstGeom prst="rect">
            <a:avLst/>
          </a:prstGeom>
          <a:noFill/>
        </p:spPr>
        <p:txBody>
          <a:bodyPr wrap="none" rtlCol="0">
            <a:spAutoFit/>
          </a:bodyPr>
          <a:lstStyle/>
          <a:p>
            <a:r>
              <a:rPr lang="en-US" sz="1800" b="0" dirty="0"/>
              <a:t>10 cm</a:t>
            </a:r>
          </a:p>
        </p:txBody>
      </p:sp>
      <p:cxnSp>
        <p:nvCxnSpPr>
          <p:cNvPr id="142" name="Straight Connector 141"/>
          <p:cNvCxnSpPr/>
          <p:nvPr/>
        </p:nvCxnSpPr>
        <p:spPr bwMode="auto">
          <a:xfrm flipH="1">
            <a:off x="2458038" y="94294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a:cxnSpLocks/>
          </p:cNvCxnSpPr>
          <p:nvPr/>
        </p:nvCxnSpPr>
        <p:spPr bwMode="auto">
          <a:xfrm flipH="1">
            <a:off x="1866734" y="397037"/>
            <a:ext cx="3862198"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2444390" y="26055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5718412" y="234113"/>
            <a:ext cx="1415813" cy="830997"/>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5535592" y="396607"/>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cxnSpLocks/>
            <a:stCxn id="149" idx="1"/>
          </p:cNvCxnSpPr>
          <p:nvPr/>
        </p:nvCxnSpPr>
        <p:spPr bwMode="auto">
          <a:xfrm flipH="1">
            <a:off x="5540994" y="64961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2475080" y="453003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4898333" y="29284"/>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5761293" y="0"/>
            <a:ext cx="896204" cy="369332"/>
          </a:xfrm>
          <a:prstGeom prst="rect">
            <a:avLst/>
          </a:prstGeom>
          <a:noFill/>
        </p:spPr>
        <p:txBody>
          <a:bodyPr wrap="square" rtlCol="0">
            <a:spAutoFit/>
          </a:bodyPr>
          <a:lstStyle/>
          <a:p>
            <a:r>
              <a:rPr lang="en-US" sz="1800" b="0" dirty="0"/>
              <a:t>Outlet</a:t>
            </a:r>
          </a:p>
        </p:txBody>
      </p:sp>
      <p:pic>
        <p:nvPicPr>
          <p:cNvPr id="44" name="Picture 43" descr="\documentclass{article}&#10;\usepackage{amsmath}&#10;\pagestyle{empty}&#10;\begin{document}&#10;&#10;$h_{l_{BackWashSand}} + h_{l_{Trunk}} + h_{l_{Orifice}}$&#10;&#10;\end{document}" title="IguanaTex Bitmap Display">
            <a:extLst>
              <a:ext uri="{FF2B5EF4-FFF2-40B4-BE49-F238E27FC236}">
                <a16:creationId xmlns:a16="http://schemas.microsoft.com/office/drawing/2014/main" id="{4AC52ECD-F894-4F65-9B90-271B03540DC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103444" y="2413764"/>
            <a:ext cx="2837535" cy="201031"/>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35092" y="5514345"/>
            <a:ext cx="899048" cy="211810"/>
          </a:xfrm>
          <a:prstGeom prst="rect">
            <a:avLst/>
          </a:prstGeom>
        </p:spPr>
      </p:pic>
      <p:pic>
        <p:nvPicPr>
          <p:cNvPr id="36" name="Picture 35"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7273C4A5-C5ED-4DD2-A4CC-5DA0B2B890D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992967" y="4134908"/>
            <a:ext cx="2101334" cy="313905"/>
          </a:xfrm>
          <a:prstGeom prst="rect">
            <a:avLst/>
          </a:prstGeom>
        </p:spPr>
      </p:pic>
      <p:sp>
        <p:nvSpPr>
          <p:cNvPr id="139" name="Block Arc 44 9"/>
          <p:cNvSpPr>
            <a:spLocks/>
          </p:cNvSpPr>
          <p:nvPr/>
        </p:nvSpPr>
        <p:spPr bwMode="auto">
          <a:xfrm rot="10800000">
            <a:off x="9601262" y="630854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8106696" y="339491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8449394" y="131189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8496082" y="279710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9385333" y="631490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8437511" y="95194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41" name="Picture 40" descr="\documentclass{article}&#10;\usepackage{amsmath}&#10;\pagestyle{empty}&#10;\begin{document}&#10;$ h_{l_{Siphon}}$&#10;&#10;&#10;\end{document}" title="IguanaTex Bitmap Display">
            <a:extLst>
              <a:ext uri="{FF2B5EF4-FFF2-40B4-BE49-F238E27FC236}">
                <a16:creationId xmlns:a16="http://schemas.microsoft.com/office/drawing/2014/main" id="{666286F4-436A-4AFC-8488-93DED6947A8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573092" y="2906377"/>
            <a:ext cx="764951" cy="263619"/>
          </a:xfrm>
          <a:prstGeom prst="rect">
            <a:avLst/>
          </a:prstGeom>
        </p:spPr>
      </p:pic>
      <p:grpSp>
        <p:nvGrpSpPr>
          <p:cNvPr id="60" name="Group 59"/>
          <p:cNvGrpSpPr/>
          <p:nvPr/>
        </p:nvGrpSpPr>
        <p:grpSpPr>
          <a:xfrm>
            <a:off x="5845917" y="113566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4817573" y="632598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cxnSpLocks/>
          </p:cNvCxnSpPr>
          <p:nvPr/>
        </p:nvCxnSpPr>
        <p:spPr bwMode="auto">
          <a:xfrm flipH="1" flipV="1">
            <a:off x="2564707" y="3539316"/>
            <a:ext cx="2256002" cy="900394"/>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2447239" y="376624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3595351" y="158726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3671562" y="1294059"/>
            <a:ext cx="755335" cy="369332"/>
          </a:xfrm>
          <a:prstGeom prst="rect">
            <a:avLst/>
          </a:prstGeom>
          <a:noFill/>
        </p:spPr>
        <p:txBody>
          <a:bodyPr wrap="none" rtlCol="0">
            <a:spAutoFit/>
          </a:bodyPr>
          <a:lstStyle/>
          <a:p>
            <a:r>
              <a:rPr lang="en-US" sz="1800" b="0" dirty="0"/>
              <a:t>10 cm</a:t>
            </a:r>
          </a:p>
        </p:txBody>
      </p:sp>
      <p:cxnSp>
        <p:nvCxnSpPr>
          <p:cNvPr id="178" name="Straight Connector 177"/>
          <p:cNvCxnSpPr/>
          <p:nvPr/>
        </p:nvCxnSpPr>
        <p:spPr bwMode="auto">
          <a:xfrm flipH="1">
            <a:off x="2447239" y="385307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80" name="Straight Arrow Connector 179"/>
          <p:cNvCxnSpPr>
            <a:cxnSpLocks/>
            <a:stCxn id="140" idx="3"/>
          </p:cNvCxnSpPr>
          <p:nvPr/>
        </p:nvCxnSpPr>
        <p:spPr bwMode="auto">
          <a:xfrm>
            <a:off x="2046306" y="3361920"/>
            <a:ext cx="400933" cy="342417"/>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190629" y="3591522"/>
            <a:ext cx="986167" cy="369332"/>
          </a:xfrm>
          <a:prstGeom prst="rect">
            <a:avLst/>
          </a:prstGeom>
          <a:noFill/>
        </p:spPr>
        <p:txBody>
          <a:bodyPr wrap="none" rtlCol="0">
            <a:spAutoFit/>
          </a:bodyPr>
          <a:lstStyle/>
          <a:p>
            <a:r>
              <a:rPr lang="en-US" sz="1800" b="0" dirty="0"/>
              <a:t>Pipe OD</a:t>
            </a:r>
          </a:p>
        </p:txBody>
      </p:sp>
      <p:cxnSp>
        <p:nvCxnSpPr>
          <p:cNvPr id="182" name="Straight Arrow Connector 181"/>
          <p:cNvCxnSpPr>
            <a:cxnSpLocks/>
            <a:stCxn id="181" idx="3"/>
          </p:cNvCxnSpPr>
          <p:nvPr/>
        </p:nvCxnSpPr>
        <p:spPr bwMode="auto">
          <a:xfrm>
            <a:off x="2176796" y="3776188"/>
            <a:ext cx="287873" cy="36068"/>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a:cxnSpLocks/>
          </p:cNvCxnSpPr>
          <p:nvPr/>
        </p:nvCxnSpPr>
        <p:spPr bwMode="auto">
          <a:xfrm flipH="1">
            <a:off x="1866734" y="1146245"/>
            <a:ext cx="3183052"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3680111" y="1059936"/>
            <a:ext cx="755335" cy="369332"/>
          </a:xfrm>
          <a:prstGeom prst="rect">
            <a:avLst/>
          </a:prstGeom>
          <a:noFill/>
        </p:spPr>
        <p:txBody>
          <a:bodyPr wrap="none" rtlCol="0">
            <a:spAutoFit/>
          </a:bodyPr>
          <a:lstStyle/>
          <a:p>
            <a:r>
              <a:rPr lang="en-US" sz="1800" b="0" dirty="0"/>
              <a:t>10 cm</a:t>
            </a:r>
          </a:p>
        </p:txBody>
      </p:sp>
      <p:pic>
        <p:nvPicPr>
          <p:cNvPr id="46" name="Picture 45" descr="\documentclass{article}&#10;\usepackage{amsmath}&#10;\pagestyle{empty}&#10;\begin{document}&#10;&#10;$h_{l_{SandClean}} + h_{l_{Plumbing}}$&#10;&#10;\end{document}" title="IguanaTex Bitmap Display">
            <a:extLst>
              <a:ext uri="{FF2B5EF4-FFF2-40B4-BE49-F238E27FC236}">
                <a16:creationId xmlns:a16="http://schemas.microsoft.com/office/drawing/2014/main" id="{C74A8E57-C2C6-4BE2-91F9-118F1D75CA0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008789" y="992233"/>
            <a:ext cx="1335580" cy="144882"/>
          </a:xfrm>
          <a:prstGeom prst="rect">
            <a:avLst/>
          </a:prstGeom>
        </p:spPr>
      </p:pic>
      <p:cxnSp>
        <p:nvCxnSpPr>
          <p:cNvPr id="170" name="Straight Arrow Connector 169">
            <a:extLst>
              <a:ext uri="{FF2B5EF4-FFF2-40B4-BE49-F238E27FC236}">
                <a16:creationId xmlns:a16="http://schemas.microsoft.com/office/drawing/2014/main" id="{3BD03C8A-DF00-49AC-9C6D-4F6E7943A599}"/>
              </a:ext>
            </a:extLst>
          </p:cNvPr>
          <p:cNvCxnSpPr/>
          <p:nvPr/>
        </p:nvCxnSpPr>
        <p:spPr bwMode="auto">
          <a:xfrm>
            <a:off x="2128979" y="407756"/>
            <a:ext cx="0" cy="717780"/>
          </a:xfrm>
          <a:prstGeom prst="straightConnector1">
            <a:avLst/>
          </a:prstGeom>
          <a:noFill/>
          <a:ln w="12700" cap="flat" cmpd="sng" algn="ctr">
            <a:solidFill>
              <a:schemeClr val="bg2"/>
            </a:solidFill>
            <a:prstDash val="solid"/>
            <a:round/>
            <a:headEnd type="arrow" w="med" len="med"/>
            <a:tailEnd type="arrow" w="med" len="med"/>
          </a:ln>
          <a:effectLst/>
        </p:spPr>
      </p:cxnSp>
      <p:pic>
        <p:nvPicPr>
          <p:cNvPr id="48" name="Picture 47" descr="\documentclass{article}&#10;\usepackage{amsmath}&#10;\pagestyle{empty}&#10;\begin{document}&#10;&#10;$h_{l_{Fi_{total}}}$&#10;&#10;\end{document}" title="IguanaTex Bitmap Display">
            <a:extLst>
              <a:ext uri="{FF2B5EF4-FFF2-40B4-BE49-F238E27FC236}">
                <a16:creationId xmlns:a16="http://schemas.microsoft.com/office/drawing/2014/main" id="{B1C4DC8D-C8A5-492A-B062-F42E5ABF51D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586003" y="643322"/>
            <a:ext cx="769523" cy="283428"/>
          </a:xfrm>
          <a:prstGeom prst="rect">
            <a:avLst/>
          </a:prstGeom>
          <a:solidFill>
            <a:schemeClr val="bg1"/>
          </a:solidFill>
        </p:spPr>
      </p:pic>
      <p:cxnSp>
        <p:nvCxnSpPr>
          <p:cNvPr id="179" name="Straight Arrow Connector 178">
            <a:extLst>
              <a:ext uri="{FF2B5EF4-FFF2-40B4-BE49-F238E27FC236}">
                <a16:creationId xmlns:a16="http://schemas.microsoft.com/office/drawing/2014/main" id="{35F428E5-9865-42AB-9ACA-39CB4A45952B}"/>
              </a:ext>
            </a:extLst>
          </p:cNvPr>
          <p:cNvCxnSpPr>
            <a:cxnSpLocks/>
          </p:cNvCxnSpPr>
          <p:nvPr/>
        </p:nvCxnSpPr>
        <p:spPr bwMode="auto">
          <a:xfrm>
            <a:off x="3842205" y="403289"/>
            <a:ext cx="0" cy="522283"/>
          </a:xfrm>
          <a:prstGeom prst="straightConnector1">
            <a:avLst/>
          </a:prstGeom>
          <a:noFill/>
          <a:ln w="12700" cap="flat" cmpd="sng" algn="ctr">
            <a:solidFill>
              <a:schemeClr val="bg2"/>
            </a:solidFill>
            <a:prstDash val="solid"/>
            <a:round/>
            <a:headEnd type="arrow" w="med" len="med"/>
            <a:tailEnd type="arrow" w="med" len="med"/>
          </a:ln>
          <a:effectLst/>
        </p:spPr>
      </p:cxnSp>
      <p:pic>
        <p:nvPicPr>
          <p:cNvPr id="51" name="Picture 50" descr="\documentclass{article}&#10;\usepackage{amsmath}&#10;\pagestyle{empty}&#10;\begin{document}&#10;&#10;$h_{l_{FiFlocs_{max}}}$&#10;&#10;\end{document}" title="IguanaTex Bitmap Display">
            <a:extLst>
              <a:ext uri="{FF2B5EF4-FFF2-40B4-BE49-F238E27FC236}">
                <a16:creationId xmlns:a16="http://schemas.microsoft.com/office/drawing/2014/main" id="{32EE0F87-2782-4297-B3BF-AF4FD8DC5B31}"/>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11856" y="488672"/>
            <a:ext cx="1183999" cy="266667"/>
          </a:xfrm>
          <a:prstGeom prst="rect">
            <a:avLst/>
          </a:prstGeom>
          <a:solidFill>
            <a:schemeClr val="bg1"/>
          </a:solidFill>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p:txBody>
          <a:bodyPr/>
          <a:lstStyle/>
          <a:p>
            <a:r>
              <a:rPr lang="en-US" sz="2800" dirty="0"/>
              <a:t>First filters to be used on a widespread basis</a:t>
            </a:r>
          </a:p>
          <a:p>
            <a:r>
              <a:rPr lang="en-US" sz="2800" dirty="0"/>
              <a:t>Fine sand with an effective size of 0.2 mm</a:t>
            </a:r>
          </a:p>
          <a:p>
            <a:r>
              <a:rPr lang="en-US" sz="2800" dirty="0"/>
              <a:t>Low flow rates (0.03-0.12 mm/s)</a:t>
            </a:r>
          </a:p>
          <a:p>
            <a:r>
              <a:rPr lang="en-US" sz="2800" dirty="0" err="1"/>
              <a:t>Schmutzdecke</a:t>
            </a:r>
            <a:r>
              <a:rPr lang="en-US" sz="2800" dirty="0"/>
              <a:t> (_____ ____) forms on top of the filter (surface filtration)</a:t>
            </a:r>
          </a:p>
          <a:p>
            <a:pPr lvl="1"/>
            <a:r>
              <a:rPr lang="en-US" sz="2400" dirty="0"/>
              <a:t>causes high head loss</a:t>
            </a:r>
          </a:p>
          <a:p>
            <a:pPr lvl="1"/>
            <a:r>
              <a:rPr lang="en-US" sz="2400" dirty="0"/>
              <a:t>must be removed periodically</a:t>
            </a:r>
          </a:p>
          <a:p>
            <a:r>
              <a:rPr lang="en-US" sz="2800" dirty="0"/>
              <a:t>Used without coagulation/flocculation!</a:t>
            </a:r>
          </a:p>
          <a:p>
            <a:r>
              <a:rPr lang="en-US" sz="2800" dirty="0"/>
              <a:t>Turbidity should always be less than 10 NTU with a lower average to prevent rapid clogging</a:t>
            </a:r>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10850306" y="21590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Backwash Advantages</a:t>
            </a:r>
          </a:p>
        </p:txBody>
      </p:sp>
      <p:sp>
        <p:nvSpPr>
          <p:cNvPr id="3" name="Content Placeholder 2"/>
          <p:cNvSpPr>
            <a:spLocks noGrp="1"/>
          </p:cNvSpPr>
          <p:nvPr>
            <p:ph idx="1"/>
          </p:nvPr>
        </p:nvSpPr>
        <p:spPr>
          <a:xfrm>
            <a:off x="457199" y="1600200"/>
            <a:ext cx="8403022" cy="4525963"/>
          </a:xfrm>
        </p:spPr>
        <p:txBody>
          <a:bodyPr/>
          <a:lstStyle/>
          <a:p>
            <a:r>
              <a:rPr lang="en-US" dirty="0"/>
              <a:t>Where does the water come from that fills the filter box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a:p>
            <a:r>
              <a:rPr lang="en-US" dirty="0"/>
              <a:t>No danger of running out of water for backwash unless lack of water coming to plant</a:t>
            </a:r>
          </a:p>
        </p:txBody>
      </p:sp>
      <p:pic>
        <p:nvPicPr>
          <p:cNvPr id="782338" name="Picture 2"/>
          <p:cNvPicPr>
            <a:picLocks noChangeAspect="1" noChangeArrowheads="1"/>
          </p:cNvPicPr>
          <p:nvPr/>
        </p:nvPicPr>
        <p:blipFill>
          <a:blip r:embed="rId3" cstate="print"/>
          <a:srcRect/>
          <a:stretch>
            <a:fillRect/>
          </a:stretch>
        </p:blipFill>
        <p:spPr bwMode="auto">
          <a:xfrm>
            <a:off x="8863585" y="1768564"/>
            <a:ext cx="3239077" cy="4554722"/>
          </a:xfrm>
          <a:prstGeom prst="rect">
            <a:avLst/>
          </a:prstGeom>
          <a:noFill/>
          <a:ln w="9525">
            <a:noFill/>
            <a:miter lim="800000"/>
            <a:headEnd/>
            <a:tailEnd/>
          </a:ln>
          <a:effectLst/>
        </p:spPr>
      </p:pic>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9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457200" y="1600200"/>
            <a:ext cx="8020050" cy="4525963"/>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10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4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1E1A2580-BB88-464A-8F43-ABC26284F6CC}"/>
              </a:ext>
            </a:extLst>
          </p:cNvPr>
          <p:cNvPicPr>
            <a:picLocks noChangeAspect="1"/>
          </p:cNvPicPr>
          <p:nvPr/>
        </p:nvPicPr>
        <p:blipFill>
          <a:blip r:embed="rId3"/>
          <a:stretch>
            <a:fillRect/>
          </a:stretch>
        </p:blipFill>
        <p:spPr>
          <a:xfrm>
            <a:off x="4546119" y="0"/>
            <a:ext cx="3537972" cy="6858000"/>
          </a:xfrm>
          <a:prstGeom prst="rect">
            <a:avLst/>
          </a:prstGeom>
        </p:spPr>
      </p:pic>
      <p:pic>
        <p:nvPicPr>
          <p:cNvPr id="5" name="Picture 4">
            <a:extLst>
              <a:ext uri="{FF2B5EF4-FFF2-40B4-BE49-F238E27FC236}">
                <a16:creationId xmlns:a16="http://schemas.microsoft.com/office/drawing/2014/main" id="{A2745B2B-BF95-477C-B984-9E4C78377483}"/>
              </a:ext>
            </a:extLst>
          </p:cNvPr>
          <p:cNvPicPr>
            <a:picLocks noChangeAspect="1"/>
          </p:cNvPicPr>
          <p:nvPr/>
        </p:nvPicPr>
        <p:blipFill>
          <a:blip r:embed="rId4"/>
          <a:stretch>
            <a:fillRect/>
          </a:stretch>
        </p:blipFill>
        <p:spPr>
          <a:xfrm>
            <a:off x="6786" y="0"/>
            <a:ext cx="3490685" cy="6858000"/>
          </a:xfrm>
          <a:prstGeom prst="rect">
            <a:avLst/>
          </a:prstGeom>
        </p:spPr>
      </p:pic>
      <p:pic>
        <p:nvPicPr>
          <p:cNvPr id="6" name="Picture 5">
            <a:extLst>
              <a:ext uri="{FF2B5EF4-FFF2-40B4-BE49-F238E27FC236}">
                <a16:creationId xmlns:a16="http://schemas.microsoft.com/office/drawing/2014/main" id="{B9976621-0383-47C9-8CB0-12265A8D2FF5}"/>
              </a:ext>
            </a:extLst>
          </p:cNvPr>
          <p:cNvPicPr>
            <a:picLocks noChangeAspect="1"/>
          </p:cNvPicPr>
          <p:nvPr/>
        </p:nvPicPr>
        <p:blipFill>
          <a:blip r:embed="rId5"/>
          <a:stretch>
            <a:fillRect/>
          </a:stretch>
        </p:blipFill>
        <p:spPr>
          <a:xfrm>
            <a:off x="10564167" y="0"/>
            <a:ext cx="1595388" cy="6858000"/>
          </a:xfrm>
          <a:prstGeom prst="rect">
            <a:avLst/>
          </a:prstGeom>
        </p:spPr>
      </p:pic>
      <p:sp>
        <p:nvSpPr>
          <p:cNvPr id="4" name="Title 3">
            <a:extLst>
              <a:ext uri="{FF2B5EF4-FFF2-40B4-BE49-F238E27FC236}">
                <a16:creationId xmlns:a16="http://schemas.microsoft.com/office/drawing/2014/main" id="{FDC428C6-5334-4EE0-9A59-A5DB2BC391CF}"/>
              </a:ext>
            </a:extLst>
          </p:cNvPr>
          <p:cNvSpPr>
            <a:spLocks noGrp="1"/>
          </p:cNvSpPr>
          <p:nvPr>
            <p:ph type="title"/>
          </p:nvPr>
        </p:nvSpPr>
        <p:spPr>
          <a:xfrm>
            <a:off x="6099586" y="228600"/>
            <a:ext cx="4615030" cy="1143000"/>
          </a:xfrm>
        </p:spPr>
        <p:txBody>
          <a:bodyPr/>
          <a:lstStyle/>
          <a:p>
            <a:r>
              <a:rPr lang="en-US" dirty="0"/>
              <a:t>Enclosed </a:t>
            </a:r>
            <a:r>
              <a:rPr lang="en-US" dirty="0" err="1"/>
              <a:t>StaRS</a:t>
            </a:r>
            <a:endParaRPr lang="en-US" dirty="0"/>
          </a:p>
        </p:txBody>
      </p:sp>
      <p:sp>
        <p:nvSpPr>
          <p:cNvPr id="8" name="TextBox 7">
            <a:extLst>
              <a:ext uri="{FF2B5EF4-FFF2-40B4-BE49-F238E27FC236}">
                <a16:creationId xmlns:a16="http://schemas.microsoft.com/office/drawing/2014/main" id="{BA44C37D-65D6-4BFE-B679-5CFB4189919A}"/>
              </a:ext>
            </a:extLst>
          </p:cNvPr>
          <p:cNvSpPr txBox="1"/>
          <p:nvPr/>
        </p:nvSpPr>
        <p:spPr>
          <a:xfrm>
            <a:off x="1240957" y="0"/>
            <a:ext cx="1768433" cy="707886"/>
          </a:xfrm>
          <a:prstGeom prst="rect">
            <a:avLst/>
          </a:prstGeom>
          <a:noFill/>
        </p:spPr>
        <p:txBody>
          <a:bodyPr wrap="none" rtlCol="0">
            <a:spAutoFit/>
          </a:bodyPr>
          <a:lstStyle/>
          <a:p>
            <a:pPr algn="l"/>
            <a:r>
              <a:rPr lang="en-US" sz="2000" b="0" dirty="0">
                <a:latin typeface="+mn-lt"/>
              </a:rPr>
              <a:t>Inlet Tank</a:t>
            </a:r>
          </a:p>
          <a:p>
            <a:pPr algn="l"/>
            <a:r>
              <a:rPr lang="en-US" sz="2000" b="0" dirty="0">
                <a:latin typeface="+mn-lt"/>
              </a:rPr>
              <a:t>Clarified water</a:t>
            </a:r>
          </a:p>
        </p:txBody>
      </p:sp>
      <p:sp>
        <p:nvSpPr>
          <p:cNvPr id="9" name="TextBox 8">
            <a:extLst>
              <a:ext uri="{FF2B5EF4-FFF2-40B4-BE49-F238E27FC236}">
                <a16:creationId xmlns:a16="http://schemas.microsoft.com/office/drawing/2014/main" id="{2F6D0F66-300F-4EAF-8046-43CFF3E32E37}"/>
              </a:ext>
            </a:extLst>
          </p:cNvPr>
          <p:cNvSpPr txBox="1"/>
          <p:nvPr/>
        </p:nvSpPr>
        <p:spPr>
          <a:xfrm>
            <a:off x="9068877" y="1771364"/>
            <a:ext cx="1243867" cy="400110"/>
          </a:xfrm>
          <a:prstGeom prst="rect">
            <a:avLst/>
          </a:prstGeom>
          <a:noFill/>
        </p:spPr>
        <p:txBody>
          <a:bodyPr wrap="none" rtlCol="0">
            <a:spAutoFit/>
          </a:bodyPr>
          <a:lstStyle/>
          <a:p>
            <a:pPr algn="l"/>
            <a:r>
              <a:rPr lang="en-US" sz="2000" b="0" dirty="0">
                <a:latin typeface="+mn-lt"/>
              </a:rPr>
              <a:t>Inlet Tank</a:t>
            </a:r>
          </a:p>
        </p:txBody>
      </p:sp>
      <p:sp>
        <p:nvSpPr>
          <p:cNvPr id="10" name="TextBox 9">
            <a:extLst>
              <a:ext uri="{FF2B5EF4-FFF2-40B4-BE49-F238E27FC236}">
                <a16:creationId xmlns:a16="http://schemas.microsoft.com/office/drawing/2014/main" id="{EDB04348-1711-4FFE-9C00-AD7963A99E89}"/>
              </a:ext>
            </a:extLst>
          </p:cNvPr>
          <p:cNvSpPr txBox="1"/>
          <p:nvPr/>
        </p:nvSpPr>
        <p:spPr>
          <a:xfrm>
            <a:off x="943514" y="682121"/>
            <a:ext cx="1705916" cy="707886"/>
          </a:xfrm>
          <a:prstGeom prst="rect">
            <a:avLst/>
          </a:prstGeom>
          <a:noFill/>
        </p:spPr>
        <p:txBody>
          <a:bodyPr wrap="none" rtlCol="0">
            <a:spAutoFit/>
          </a:bodyPr>
          <a:lstStyle/>
          <a:p>
            <a:pPr algn="l"/>
            <a:r>
              <a:rPr lang="en-US" sz="2000" b="0" dirty="0">
                <a:latin typeface="+mn-lt"/>
              </a:rPr>
              <a:t>Outlet Tank</a:t>
            </a:r>
          </a:p>
          <a:p>
            <a:pPr algn="l"/>
            <a:r>
              <a:rPr lang="en-US" sz="2000" b="0" dirty="0">
                <a:latin typeface="+mn-lt"/>
              </a:rPr>
              <a:t>Filtered water</a:t>
            </a:r>
          </a:p>
        </p:txBody>
      </p:sp>
      <p:cxnSp>
        <p:nvCxnSpPr>
          <p:cNvPr id="12" name="Straight Arrow Connector 11">
            <a:extLst>
              <a:ext uri="{FF2B5EF4-FFF2-40B4-BE49-F238E27FC236}">
                <a16:creationId xmlns:a16="http://schemas.microsoft.com/office/drawing/2014/main" id="{FDB74DDF-868F-45A1-B348-A85DEF90FED1}"/>
              </a:ext>
            </a:extLst>
          </p:cNvPr>
          <p:cNvCxnSpPr>
            <a:cxnSpLocks/>
            <a:stCxn id="10" idx="1"/>
          </p:cNvCxnSpPr>
          <p:nvPr/>
        </p:nvCxnSpPr>
        <p:spPr>
          <a:xfrm flipH="1">
            <a:off x="500782" y="1036064"/>
            <a:ext cx="442732" cy="14653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4FF45E-BF8F-4FF8-B8D5-00D2A435A1A7}"/>
              </a:ext>
            </a:extLst>
          </p:cNvPr>
          <p:cNvCxnSpPr>
            <a:cxnSpLocks/>
            <a:stCxn id="8" idx="1"/>
          </p:cNvCxnSpPr>
          <p:nvPr/>
        </p:nvCxnSpPr>
        <p:spPr>
          <a:xfrm flipH="1" flipV="1">
            <a:off x="396669" y="235001"/>
            <a:ext cx="844288" cy="11894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4D2B9DC-CE93-49BB-80AA-D49222AF25E7}"/>
              </a:ext>
            </a:extLst>
          </p:cNvPr>
          <p:cNvSpPr txBox="1"/>
          <p:nvPr/>
        </p:nvSpPr>
        <p:spPr>
          <a:xfrm>
            <a:off x="3279160" y="1491541"/>
            <a:ext cx="1282083" cy="707886"/>
          </a:xfrm>
          <a:prstGeom prst="rect">
            <a:avLst/>
          </a:prstGeom>
          <a:noFill/>
        </p:spPr>
        <p:txBody>
          <a:bodyPr wrap="square" rtlCol="0">
            <a:spAutoFit/>
          </a:bodyPr>
          <a:lstStyle/>
          <a:p>
            <a:pPr algn="l"/>
            <a:r>
              <a:rPr lang="en-US" sz="2000" b="0" dirty="0">
                <a:latin typeface="+mn-lt"/>
              </a:rPr>
              <a:t>Backwash Valve</a:t>
            </a:r>
          </a:p>
        </p:txBody>
      </p:sp>
      <p:cxnSp>
        <p:nvCxnSpPr>
          <p:cNvPr id="16" name="Straight Arrow Connector 15">
            <a:extLst>
              <a:ext uri="{FF2B5EF4-FFF2-40B4-BE49-F238E27FC236}">
                <a16:creationId xmlns:a16="http://schemas.microsoft.com/office/drawing/2014/main" id="{52C83EFC-25CE-462B-AD4A-1B9C8059184D}"/>
              </a:ext>
            </a:extLst>
          </p:cNvPr>
          <p:cNvCxnSpPr>
            <a:cxnSpLocks/>
            <a:stCxn id="15" idx="2"/>
          </p:cNvCxnSpPr>
          <p:nvPr/>
        </p:nvCxnSpPr>
        <p:spPr>
          <a:xfrm flipH="1">
            <a:off x="3410174" y="2199427"/>
            <a:ext cx="510028" cy="5868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E9AE2B4-99BC-4004-AF8D-D63DBE9A426F}"/>
              </a:ext>
            </a:extLst>
          </p:cNvPr>
          <p:cNvSpPr txBox="1"/>
          <p:nvPr/>
        </p:nvSpPr>
        <p:spPr>
          <a:xfrm>
            <a:off x="3851237" y="6150114"/>
            <a:ext cx="1418027" cy="707886"/>
          </a:xfrm>
          <a:prstGeom prst="rect">
            <a:avLst/>
          </a:prstGeom>
          <a:noFill/>
        </p:spPr>
        <p:txBody>
          <a:bodyPr wrap="square" rtlCol="0">
            <a:spAutoFit/>
          </a:bodyPr>
          <a:lstStyle/>
          <a:p>
            <a:pPr algn="l"/>
            <a:r>
              <a:rPr lang="en-US" sz="2000" b="0" dirty="0">
                <a:latin typeface="+mn-lt"/>
              </a:rPr>
              <a:t>Backwash round weir</a:t>
            </a:r>
          </a:p>
        </p:txBody>
      </p:sp>
      <p:cxnSp>
        <p:nvCxnSpPr>
          <p:cNvPr id="20" name="Straight Arrow Connector 19">
            <a:extLst>
              <a:ext uri="{FF2B5EF4-FFF2-40B4-BE49-F238E27FC236}">
                <a16:creationId xmlns:a16="http://schemas.microsoft.com/office/drawing/2014/main" id="{4C00B15B-1513-40C3-91C6-F80A5BC0713B}"/>
              </a:ext>
            </a:extLst>
          </p:cNvPr>
          <p:cNvCxnSpPr/>
          <p:nvPr/>
        </p:nvCxnSpPr>
        <p:spPr>
          <a:xfrm>
            <a:off x="10956844" y="3216166"/>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8E2481-9340-4887-BE6A-664903CE008E}"/>
              </a:ext>
            </a:extLst>
          </p:cNvPr>
          <p:cNvCxnSpPr/>
          <p:nvPr/>
        </p:nvCxnSpPr>
        <p:spPr>
          <a:xfrm>
            <a:off x="11266899" y="3452649"/>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9E2DC9-98F1-413C-BF27-3638E18D66B1}"/>
              </a:ext>
            </a:extLst>
          </p:cNvPr>
          <p:cNvCxnSpPr/>
          <p:nvPr/>
        </p:nvCxnSpPr>
        <p:spPr>
          <a:xfrm>
            <a:off x="11366747" y="3079532"/>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1EE968F-A24F-49B7-96EE-5AA938C1EFDB}"/>
              </a:ext>
            </a:extLst>
          </p:cNvPr>
          <p:cNvCxnSpPr>
            <a:cxnSpLocks/>
          </p:cNvCxnSpPr>
          <p:nvPr/>
        </p:nvCxnSpPr>
        <p:spPr>
          <a:xfrm flipV="1">
            <a:off x="11960581" y="3158359"/>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E6C5674-173B-41FB-853C-C0E53360AD44}"/>
              </a:ext>
            </a:extLst>
          </p:cNvPr>
          <p:cNvCxnSpPr>
            <a:cxnSpLocks/>
          </p:cNvCxnSpPr>
          <p:nvPr/>
        </p:nvCxnSpPr>
        <p:spPr>
          <a:xfrm flipV="1">
            <a:off x="11755629" y="3195145"/>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5577B2C-2214-4063-BF20-8ECECF24F52F}"/>
              </a:ext>
            </a:extLst>
          </p:cNvPr>
          <p:cNvCxnSpPr>
            <a:cxnSpLocks/>
          </p:cNvCxnSpPr>
          <p:nvPr/>
        </p:nvCxnSpPr>
        <p:spPr>
          <a:xfrm flipV="1">
            <a:off x="11550677" y="3231931"/>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A86AD4-BB17-44F2-9C42-B4FF960BED3E}"/>
              </a:ext>
            </a:extLst>
          </p:cNvPr>
          <p:cNvCxnSpPr/>
          <p:nvPr/>
        </p:nvCxnSpPr>
        <p:spPr>
          <a:xfrm>
            <a:off x="3133623" y="3757448"/>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B14A9A9-26F7-4C43-AE17-4DD2B894D1DD}"/>
              </a:ext>
            </a:extLst>
          </p:cNvPr>
          <p:cNvSpPr/>
          <p:nvPr/>
        </p:nvSpPr>
        <p:spPr>
          <a:xfrm>
            <a:off x="1278547" y="3268717"/>
            <a:ext cx="1282262" cy="2867188"/>
          </a:xfrm>
          <a:prstGeom prst="rect">
            <a:avLst/>
          </a:prstGeom>
          <a:blipFill>
            <a:blip r:embed="rId6"/>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63581FE0-48C8-48E2-88C4-0DC694847D5E}"/>
              </a:ext>
            </a:extLst>
          </p:cNvPr>
          <p:cNvCxnSpPr>
            <a:cxnSpLocks/>
            <a:stCxn id="9" idx="3"/>
          </p:cNvCxnSpPr>
          <p:nvPr/>
        </p:nvCxnSpPr>
        <p:spPr>
          <a:xfrm flipV="1">
            <a:off x="10312744" y="1237129"/>
            <a:ext cx="832178" cy="7342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D765E0B-769A-46EB-A718-3340D3A94D80}"/>
              </a:ext>
            </a:extLst>
          </p:cNvPr>
          <p:cNvCxnSpPr>
            <a:cxnSpLocks/>
            <a:stCxn id="18" idx="1"/>
          </p:cNvCxnSpPr>
          <p:nvPr/>
        </p:nvCxnSpPr>
        <p:spPr>
          <a:xfrm flipH="1" flipV="1">
            <a:off x="3300369" y="6133221"/>
            <a:ext cx="550868" cy="3708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58D91D9-3C6E-41FF-B359-D100D22FD215}"/>
              </a:ext>
            </a:extLst>
          </p:cNvPr>
          <p:cNvCxnSpPr>
            <a:cxnSpLocks/>
            <a:stCxn id="18" idx="3"/>
          </p:cNvCxnSpPr>
          <p:nvPr/>
        </p:nvCxnSpPr>
        <p:spPr>
          <a:xfrm flipV="1">
            <a:off x="5269264" y="6099587"/>
            <a:ext cx="2185785" cy="4044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3D0DE6F8-A522-46B0-869A-4827838D9057}"/>
              </a:ext>
            </a:extLst>
          </p:cNvPr>
          <p:cNvGrpSpPr/>
          <p:nvPr/>
        </p:nvGrpSpPr>
        <p:grpSpPr>
          <a:xfrm>
            <a:off x="5556323" y="3345628"/>
            <a:ext cx="559398" cy="2662518"/>
            <a:chOff x="5556323" y="3345628"/>
            <a:chExt cx="559398" cy="2662518"/>
          </a:xfrm>
        </p:grpSpPr>
        <p:cxnSp>
          <p:nvCxnSpPr>
            <p:cNvPr id="43" name="Straight Arrow Connector 42">
              <a:extLst>
                <a:ext uri="{FF2B5EF4-FFF2-40B4-BE49-F238E27FC236}">
                  <a16:creationId xmlns:a16="http://schemas.microsoft.com/office/drawing/2014/main" id="{0C8EAC8B-145C-4FEE-AAC8-6325E448F201}"/>
                </a:ext>
              </a:extLst>
            </p:cNvPr>
            <p:cNvCxnSpPr/>
            <p:nvPr/>
          </p:nvCxnSpPr>
          <p:spPr>
            <a:xfrm>
              <a:off x="5556323" y="3345628"/>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4CA20F0-6AFC-4B61-BE19-784EC2E92E0D}"/>
                </a:ext>
              </a:extLst>
            </p:cNvPr>
            <p:cNvCxnSpPr/>
            <p:nvPr/>
          </p:nvCxnSpPr>
          <p:spPr>
            <a:xfrm>
              <a:off x="5556323" y="4233134"/>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45DEA8F-ADA4-4840-BAB8-073A49180DF6}"/>
                </a:ext>
              </a:extLst>
            </p:cNvPr>
            <p:cNvCxnSpPr/>
            <p:nvPr/>
          </p:nvCxnSpPr>
          <p:spPr>
            <a:xfrm>
              <a:off x="5556323" y="5120640"/>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8466BA4-3203-42E9-9161-A2BA7BC8E750}"/>
                </a:ext>
              </a:extLst>
            </p:cNvPr>
            <p:cNvCxnSpPr/>
            <p:nvPr/>
          </p:nvCxnSpPr>
          <p:spPr>
            <a:xfrm>
              <a:off x="5556323" y="6008146"/>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BB1EFDB8-5E1A-4096-B670-1E2C0922719D}"/>
              </a:ext>
            </a:extLst>
          </p:cNvPr>
          <p:cNvGrpSpPr/>
          <p:nvPr/>
        </p:nvGrpSpPr>
        <p:grpSpPr>
          <a:xfrm>
            <a:off x="5644177" y="3793863"/>
            <a:ext cx="559398" cy="1775012"/>
            <a:chOff x="9032836" y="4095077"/>
            <a:chExt cx="559398" cy="1775012"/>
          </a:xfrm>
        </p:grpSpPr>
        <p:cxnSp>
          <p:nvCxnSpPr>
            <p:cNvPr id="48" name="Straight Arrow Connector 47">
              <a:extLst>
                <a:ext uri="{FF2B5EF4-FFF2-40B4-BE49-F238E27FC236}">
                  <a16:creationId xmlns:a16="http://schemas.microsoft.com/office/drawing/2014/main" id="{4716AE0A-77D2-4D5F-8062-A1925EC1C6CF}"/>
                </a:ext>
              </a:extLst>
            </p:cNvPr>
            <p:cNvCxnSpPr>
              <a:cxnSpLocks/>
            </p:cNvCxnSpPr>
            <p:nvPr/>
          </p:nvCxnSpPr>
          <p:spPr>
            <a:xfrm flipH="1">
              <a:off x="9032836" y="4095077"/>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33E93B1-8D89-40A2-8AEF-226B5BFA12DC}"/>
                </a:ext>
              </a:extLst>
            </p:cNvPr>
            <p:cNvCxnSpPr>
              <a:cxnSpLocks/>
            </p:cNvCxnSpPr>
            <p:nvPr/>
          </p:nvCxnSpPr>
          <p:spPr>
            <a:xfrm flipH="1">
              <a:off x="9032836" y="4982583"/>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F49737-5D3C-4E73-983B-AA5F0D32E6BE}"/>
                </a:ext>
              </a:extLst>
            </p:cNvPr>
            <p:cNvCxnSpPr>
              <a:cxnSpLocks/>
            </p:cNvCxnSpPr>
            <p:nvPr/>
          </p:nvCxnSpPr>
          <p:spPr>
            <a:xfrm flipH="1">
              <a:off x="9032836" y="5870089"/>
              <a:ext cx="55939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3328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ABDF4-314F-4F29-8D83-D5B4AC02DEB3}"/>
              </a:ext>
            </a:extLst>
          </p:cNvPr>
          <p:cNvSpPr>
            <a:spLocks noGrp="1"/>
          </p:cNvSpPr>
          <p:nvPr>
            <p:ph type="title"/>
          </p:nvPr>
        </p:nvSpPr>
        <p:spPr/>
        <p:txBody>
          <a:bodyPr/>
          <a:lstStyle/>
          <a:p>
            <a:r>
              <a:rPr lang="en-US" dirty="0" err="1"/>
              <a:t>EStarS</a:t>
            </a:r>
            <a:r>
              <a:rPr lang="en-US" dirty="0"/>
              <a:t> Backwash</a:t>
            </a:r>
          </a:p>
        </p:txBody>
      </p:sp>
      <p:sp>
        <p:nvSpPr>
          <p:cNvPr id="5" name="Content Placeholder 4">
            <a:extLst>
              <a:ext uri="{FF2B5EF4-FFF2-40B4-BE49-F238E27FC236}">
                <a16:creationId xmlns:a16="http://schemas.microsoft.com/office/drawing/2014/main" id="{BFA6BAE4-D639-46CD-858D-B14C6DC1F86F}"/>
              </a:ext>
            </a:extLst>
          </p:cNvPr>
          <p:cNvSpPr>
            <a:spLocks noGrp="1"/>
          </p:cNvSpPr>
          <p:nvPr>
            <p:ph idx="1"/>
          </p:nvPr>
        </p:nvSpPr>
        <p:spPr>
          <a:xfrm>
            <a:off x="457200" y="1600200"/>
            <a:ext cx="8066690" cy="4525963"/>
          </a:xfrm>
        </p:spPr>
        <p:txBody>
          <a:bodyPr/>
          <a:lstStyle/>
          <a:p>
            <a:r>
              <a:rPr lang="en-US" dirty="0"/>
              <a:t>What happens when we close the backwash valve at the end of backwash?</a:t>
            </a:r>
          </a:p>
          <a:p>
            <a:r>
              <a:rPr lang="en-US" dirty="0"/>
              <a:t>What happens when we try to start the next backwash?</a:t>
            </a:r>
          </a:p>
          <a:p>
            <a:r>
              <a:rPr lang="en-US" dirty="0"/>
              <a:t>Solutions?</a:t>
            </a:r>
          </a:p>
          <a:p>
            <a:pPr lvl="1"/>
            <a:r>
              <a:rPr lang="en-US" dirty="0"/>
              <a:t>Move valve to very end of pipe (still run risk of air filling vertical section of pipe)</a:t>
            </a:r>
          </a:p>
          <a:p>
            <a:pPr lvl="1"/>
            <a:r>
              <a:rPr lang="en-US" dirty="0"/>
              <a:t>Add water seal</a:t>
            </a:r>
          </a:p>
          <a:p>
            <a:pPr marL="0" indent="0">
              <a:buNone/>
            </a:pPr>
            <a:endParaRPr lang="en-US" dirty="0"/>
          </a:p>
          <a:p>
            <a:pPr lvl="1"/>
            <a:endParaRPr lang="en-US" dirty="0"/>
          </a:p>
        </p:txBody>
      </p:sp>
      <p:pic>
        <p:nvPicPr>
          <p:cNvPr id="3" name="Picture 2">
            <a:extLst>
              <a:ext uri="{FF2B5EF4-FFF2-40B4-BE49-F238E27FC236}">
                <a16:creationId xmlns:a16="http://schemas.microsoft.com/office/drawing/2014/main" id="{EF2479EC-9F9D-4580-9109-ADFF5BB12AF2}"/>
              </a:ext>
            </a:extLst>
          </p:cNvPr>
          <p:cNvPicPr>
            <a:picLocks noChangeAspect="1"/>
          </p:cNvPicPr>
          <p:nvPr/>
        </p:nvPicPr>
        <p:blipFill>
          <a:blip r:embed="rId3"/>
          <a:stretch>
            <a:fillRect/>
          </a:stretch>
        </p:blipFill>
        <p:spPr>
          <a:xfrm>
            <a:off x="8654028" y="0"/>
            <a:ext cx="3537972" cy="6858000"/>
          </a:xfrm>
          <a:prstGeom prst="rect">
            <a:avLst/>
          </a:prstGeom>
        </p:spPr>
      </p:pic>
      <p:sp>
        <p:nvSpPr>
          <p:cNvPr id="6" name="Rectangle 5">
            <a:extLst>
              <a:ext uri="{FF2B5EF4-FFF2-40B4-BE49-F238E27FC236}">
                <a16:creationId xmlns:a16="http://schemas.microsoft.com/office/drawing/2014/main" id="{0A577A5F-48C3-4C98-9621-E646420C4BC4}"/>
              </a:ext>
            </a:extLst>
          </p:cNvPr>
          <p:cNvSpPr/>
          <p:nvPr/>
        </p:nvSpPr>
        <p:spPr>
          <a:xfrm>
            <a:off x="11456276" y="6074979"/>
            <a:ext cx="735724" cy="78302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0E7743AC-629F-4F25-BFD6-DF204B0B5A3C}"/>
              </a:ext>
            </a:extLst>
          </p:cNvPr>
          <p:cNvGrpSpPr/>
          <p:nvPr/>
        </p:nvGrpSpPr>
        <p:grpSpPr>
          <a:xfrm>
            <a:off x="6273872" y="5440667"/>
            <a:ext cx="5247568" cy="1323439"/>
            <a:chOff x="6273872" y="5440667"/>
            <a:chExt cx="5247568" cy="1323439"/>
          </a:xfrm>
        </p:grpSpPr>
        <p:sp>
          <p:nvSpPr>
            <p:cNvPr id="7" name="TextBox 6">
              <a:extLst>
                <a:ext uri="{FF2B5EF4-FFF2-40B4-BE49-F238E27FC236}">
                  <a16:creationId xmlns:a16="http://schemas.microsoft.com/office/drawing/2014/main" id="{45FEC99C-FD16-4617-AB28-B12E99F7E98E}"/>
                </a:ext>
              </a:extLst>
            </p:cNvPr>
            <p:cNvSpPr txBox="1"/>
            <p:nvPr/>
          </p:nvSpPr>
          <p:spPr>
            <a:xfrm>
              <a:off x="6273872" y="5440667"/>
              <a:ext cx="2155425" cy="1323439"/>
            </a:xfrm>
            <a:prstGeom prst="rect">
              <a:avLst/>
            </a:prstGeom>
            <a:noFill/>
          </p:spPr>
          <p:txBody>
            <a:bodyPr wrap="square" rtlCol="0">
              <a:spAutoFit/>
            </a:bodyPr>
            <a:lstStyle/>
            <a:p>
              <a:pPr algn="l"/>
              <a:r>
                <a:rPr lang="en-US" sz="2000" b="0" dirty="0">
                  <a:latin typeface="+mn-lt"/>
                </a:rPr>
                <a:t>Water seal that prevents air from displacing water in backwash pipe</a:t>
              </a:r>
            </a:p>
          </p:txBody>
        </p:sp>
        <p:cxnSp>
          <p:nvCxnSpPr>
            <p:cNvPr id="8" name="Straight Arrow Connector 7">
              <a:extLst>
                <a:ext uri="{FF2B5EF4-FFF2-40B4-BE49-F238E27FC236}">
                  <a16:creationId xmlns:a16="http://schemas.microsoft.com/office/drawing/2014/main" id="{30E3A9DA-DE19-4BCC-9B4B-1D145EBFB4A6}"/>
                </a:ext>
              </a:extLst>
            </p:cNvPr>
            <p:cNvCxnSpPr>
              <a:cxnSpLocks/>
              <a:stCxn id="7" idx="3"/>
            </p:cNvCxnSpPr>
            <p:nvPr/>
          </p:nvCxnSpPr>
          <p:spPr>
            <a:xfrm>
              <a:off x="8429297" y="6102387"/>
              <a:ext cx="3092143" cy="1498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F70ED1B3-FF1A-4D77-B549-80B77F2A23B1}"/>
              </a:ext>
            </a:extLst>
          </p:cNvPr>
          <p:cNvCxnSpPr/>
          <p:nvPr/>
        </p:nvCxnSpPr>
        <p:spPr>
          <a:xfrm>
            <a:off x="11773127" y="5460124"/>
            <a:ext cx="0" cy="7567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0C8369E-1CDF-47B8-9142-7CD903A787C9}"/>
              </a:ext>
            </a:extLst>
          </p:cNvPr>
          <p:cNvCxnSpPr>
            <a:cxnSpLocks/>
          </p:cNvCxnSpPr>
          <p:nvPr/>
        </p:nvCxnSpPr>
        <p:spPr>
          <a:xfrm>
            <a:off x="7326630" y="1908810"/>
            <a:ext cx="4434840" cy="11087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855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3DB70B9-B2BA-4382-89A4-248132D7355D}"/>
              </a:ext>
            </a:extLst>
          </p:cNvPr>
          <p:cNvSpPr/>
          <p:nvPr/>
        </p:nvSpPr>
        <p:spPr>
          <a:xfrm>
            <a:off x="4929352" y="1219200"/>
            <a:ext cx="7409793" cy="3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FA986E-A4F8-44AF-A58D-FE709F05A1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56548" y="0"/>
            <a:ext cx="3537972" cy="6858000"/>
          </a:xfrm>
          <a:prstGeom prst="rect">
            <a:avLst/>
          </a:prstGeom>
        </p:spPr>
      </p:pic>
      <p:sp>
        <p:nvSpPr>
          <p:cNvPr id="29" name="Freeform: Shape 28">
            <a:extLst>
              <a:ext uri="{FF2B5EF4-FFF2-40B4-BE49-F238E27FC236}">
                <a16:creationId xmlns:a16="http://schemas.microsoft.com/office/drawing/2014/main" id="{E8AE5CD1-B408-4495-9489-CD1141BF78CD}"/>
              </a:ext>
            </a:extLst>
          </p:cNvPr>
          <p:cNvSpPr/>
          <p:nvPr/>
        </p:nvSpPr>
        <p:spPr>
          <a:xfrm>
            <a:off x="5512191" y="785448"/>
            <a:ext cx="1744394" cy="5542670"/>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86091 w 1886091"/>
              <a:gd name="connsiteY0" fmla="*/ 0 h 2560320"/>
              <a:gd name="connsiteX1" fmla="*/ 352713 w 1886091"/>
              <a:gd name="connsiteY1" fmla="*/ 0 h 2560320"/>
              <a:gd name="connsiteX2" fmla="*/ 352713 w 1886091"/>
              <a:gd name="connsiteY2" fmla="*/ 2560320 h 2560320"/>
              <a:gd name="connsiteX3" fmla="*/ 15088 w 1886091"/>
              <a:gd name="connsiteY3" fmla="*/ 2560320 h 2560320"/>
              <a:gd name="connsiteX4" fmla="*/ 0 w 1886091"/>
              <a:gd name="connsiteY4" fmla="*/ 2225953 h 2560320"/>
              <a:gd name="connsiteX0" fmla="*/ 1871003 w 1871003"/>
              <a:gd name="connsiteY0" fmla="*/ 2132769 h 4693089"/>
              <a:gd name="connsiteX1" fmla="*/ 337625 w 1871003"/>
              <a:gd name="connsiteY1" fmla="*/ 2132769 h 4693089"/>
              <a:gd name="connsiteX2" fmla="*/ 337625 w 1871003"/>
              <a:gd name="connsiteY2" fmla="*/ 4693089 h 4693089"/>
              <a:gd name="connsiteX3" fmla="*/ 0 w 1871003"/>
              <a:gd name="connsiteY3" fmla="*/ 4693089 h 4693089"/>
              <a:gd name="connsiteX4" fmla="*/ 60356 w 1871003"/>
              <a:gd name="connsiteY4" fmla="*/ 0 h 4693089"/>
              <a:gd name="connsiteX0" fmla="*/ 1871003 w 1871003"/>
              <a:gd name="connsiteY0" fmla="*/ 2144711 h 4705031"/>
              <a:gd name="connsiteX1" fmla="*/ 337625 w 1871003"/>
              <a:gd name="connsiteY1" fmla="*/ 2144711 h 4705031"/>
              <a:gd name="connsiteX2" fmla="*/ 337625 w 1871003"/>
              <a:gd name="connsiteY2" fmla="*/ 4705031 h 4705031"/>
              <a:gd name="connsiteX3" fmla="*/ 0 w 1871003"/>
              <a:gd name="connsiteY3" fmla="*/ 4705031 h 4705031"/>
              <a:gd name="connsiteX4" fmla="*/ 15090 w 1871003"/>
              <a:gd name="connsiteY4" fmla="*/ 0 h 470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4705031">
                <a:moveTo>
                  <a:pt x="1871003" y="2144711"/>
                </a:moveTo>
                <a:lnTo>
                  <a:pt x="337625" y="2144711"/>
                </a:lnTo>
                <a:lnTo>
                  <a:pt x="337625" y="4705031"/>
                </a:lnTo>
                <a:lnTo>
                  <a:pt x="0" y="4705031"/>
                </a:lnTo>
                <a:lnTo>
                  <a:pt x="15090" y="0"/>
                </a:lnTo>
              </a:path>
            </a:pathLst>
          </a:custGeom>
          <a:noFill/>
          <a:ln w="635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F54EE2E-A2A8-4A02-8FC9-91418BFE829E}"/>
              </a:ext>
            </a:extLst>
          </p:cNvPr>
          <p:cNvSpPr/>
          <p:nvPr/>
        </p:nvSpPr>
        <p:spPr>
          <a:xfrm>
            <a:off x="5514535" y="253218"/>
            <a:ext cx="1744394" cy="6077244"/>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71003 w 1871003"/>
              <a:gd name="connsiteY0" fmla="*/ 2586555 h 5146875"/>
              <a:gd name="connsiteX1" fmla="*/ 337625 w 1871003"/>
              <a:gd name="connsiteY1" fmla="*/ 2586555 h 5146875"/>
              <a:gd name="connsiteX2" fmla="*/ 337625 w 1871003"/>
              <a:gd name="connsiteY2" fmla="*/ 5146875 h 5146875"/>
              <a:gd name="connsiteX3" fmla="*/ 0 w 1871003"/>
              <a:gd name="connsiteY3" fmla="*/ 5146875 h 5146875"/>
              <a:gd name="connsiteX4" fmla="*/ 30177 w 1871003"/>
              <a:gd name="connsiteY4" fmla="*/ 0 h 5146875"/>
              <a:gd name="connsiteX0" fmla="*/ 1901180 w 1901180"/>
              <a:gd name="connsiteY0" fmla="*/ 2598497 h 5158817"/>
              <a:gd name="connsiteX1" fmla="*/ 367802 w 1901180"/>
              <a:gd name="connsiteY1" fmla="*/ 2598497 h 5158817"/>
              <a:gd name="connsiteX2" fmla="*/ 367802 w 1901180"/>
              <a:gd name="connsiteY2" fmla="*/ 5158817 h 5158817"/>
              <a:gd name="connsiteX3" fmla="*/ 30177 w 1901180"/>
              <a:gd name="connsiteY3" fmla="*/ 5158817 h 5158817"/>
              <a:gd name="connsiteX4" fmla="*/ 0 w 1901180"/>
              <a:gd name="connsiteY4" fmla="*/ 0 h 5158817"/>
              <a:gd name="connsiteX0" fmla="*/ 1871003 w 1871003"/>
              <a:gd name="connsiteY0" fmla="*/ 2598497 h 5158817"/>
              <a:gd name="connsiteX1" fmla="*/ 337625 w 1871003"/>
              <a:gd name="connsiteY1" fmla="*/ 2598497 h 5158817"/>
              <a:gd name="connsiteX2" fmla="*/ 337625 w 1871003"/>
              <a:gd name="connsiteY2" fmla="*/ 5158817 h 5158817"/>
              <a:gd name="connsiteX3" fmla="*/ 0 w 1871003"/>
              <a:gd name="connsiteY3" fmla="*/ 5158817 h 5158817"/>
              <a:gd name="connsiteX4" fmla="*/ 15089 w 1871003"/>
              <a:gd name="connsiteY4" fmla="*/ 0 h 5158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5158817">
                <a:moveTo>
                  <a:pt x="1871003" y="2598497"/>
                </a:moveTo>
                <a:lnTo>
                  <a:pt x="337625" y="2598497"/>
                </a:lnTo>
                <a:lnTo>
                  <a:pt x="337625" y="5158817"/>
                </a:lnTo>
                <a:lnTo>
                  <a:pt x="0" y="5158817"/>
                </a:lnTo>
                <a:cubicBezTo>
                  <a:pt x="5030" y="3439211"/>
                  <a:pt x="10059" y="1719606"/>
                  <a:pt x="15089"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B0CFD52-C24D-4FEC-8600-7F9089E37974}"/>
              </a:ext>
            </a:extLst>
          </p:cNvPr>
          <p:cNvCxnSpPr>
            <a:cxnSpLocks/>
          </p:cNvCxnSpPr>
          <p:nvPr/>
        </p:nvCxnSpPr>
        <p:spPr>
          <a:xfrm flipH="1">
            <a:off x="5318467" y="744709"/>
            <a:ext cx="427482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F68581-4A1D-47E1-958C-09377A0C7C82}"/>
              </a:ext>
            </a:extLst>
          </p:cNvPr>
          <p:cNvSpPr>
            <a:spLocks noGrp="1"/>
          </p:cNvSpPr>
          <p:nvPr>
            <p:ph type="title"/>
          </p:nvPr>
        </p:nvSpPr>
        <p:spPr>
          <a:xfrm>
            <a:off x="457200" y="228600"/>
            <a:ext cx="4607170" cy="1143000"/>
          </a:xfrm>
        </p:spPr>
        <p:txBody>
          <a:bodyPr/>
          <a:lstStyle/>
          <a:p>
            <a:r>
              <a:rPr lang="en-US" dirty="0" err="1"/>
              <a:t>EStaRS</a:t>
            </a:r>
            <a:r>
              <a:rPr lang="en-US" dirty="0"/>
              <a:t> Pressure at end of filtration</a:t>
            </a:r>
          </a:p>
        </p:txBody>
      </p:sp>
      <p:sp>
        <p:nvSpPr>
          <p:cNvPr id="3" name="Content Placeholder 2">
            <a:extLst>
              <a:ext uri="{FF2B5EF4-FFF2-40B4-BE49-F238E27FC236}">
                <a16:creationId xmlns:a16="http://schemas.microsoft.com/office/drawing/2014/main" id="{1B0A72B4-D6CD-483B-A660-AD7E1EE60B4D}"/>
              </a:ext>
            </a:extLst>
          </p:cNvPr>
          <p:cNvSpPr>
            <a:spLocks noGrp="1"/>
          </p:cNvSpPr>
          <p:nvPr>
            <p:ph idx="1"/>
          </p:nvPr>
        </p:nvSpPr>
        <p:spPr>
          <a:xfrm>
            <a:off x="457199" y="1600200"/>
            <a:ext cx="4649373" cy="4525963"/>
          </a:xfrm>
        </p:spPr>
        <p:txBody>
          <a:bodyPr/>
          <a:lstStyle/>
          <a:p>
            <a:r>
              <a:rPr lang="en-US" dirty="0"/>
              <a:t>What happens if I drill a hole in the top of the filter during filtration?</a:t>
            </a:r>
          </a:p>
          <a:p>
            <a:pPr lvl="1"/>
            <a:r>
              <a:rPr lang="en-US" dirty="0"/>
              <a:t>Does water come out?</a:t>
            </a:r>
          </a:p>
          <a:p>
            <a:pPr lvl="1"/>
            <a:r>
              <a:rPr lang="en-US" dirty="0"/>
              <a:t>Does air flow in?</a:t>
            </a:r>
          </a:p>
        </p:txBody>
      </p:sp>
      <p:cxnSp>
        <p:nvCxnSpPr>
          <p:cNvPr id="7" name="Straight Connector 6">
            <a:extLst>
              <a:ext uri="{FF2B5EF4-FFF2-40B4-BE49-F238E27FC236}">
                <a16:creationId xmlns:a16="http://schemas.microsoft.com/office/drawing/2014/main" id="{709D1954-F7AF-4AE8-9DA8-329D937E38AA}"/>
              </a:ext>
            </a:extLst>
          </p:cNvPr>
          <p:cNvCxnSpPr>
            <a:cxnSpLocks/>
            <a:endCxn id="12" idx="1"/>
          </p:cNvCxnSpPr>
          <p:nvPr/>
        </p:nvCxnSpPr>
        <p:spPr>
          <a:xfrm>
            <a:off x="6063175" y="2322811"/>
            <a:ext cx="3734323"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1B0EDA-54C7-4080-B816-C1E05846881E}"/>
              </a:ext>
            </a:extLst>
          </p:cNvPr>
          <p:cNvSpPr txBox="1"/>
          <p:nvPr/>
        </p:nvSpPr>
        <p:spPr>
          <a:xfrm>
            <a:off x="9603837" y="513472"/>
            <a:ext cx="2218171" cy="400110"/>
          </a:xfrm>
          <a:prstGeom prst="rect">
            <a:avLst/>
          </a:prstGeom>
          <a:noFill/>
        </p:spPr>
        <p:txBody>
          <a:bodyPr wrap="none" rtlCol="0">
            <a:spAutoFit/>
          </a:bodyPr>
          <a:lstStyle/>
          <a:p>
            <a:pPr algn="l"/>
            <a:r>
              <a:rPr lang="en-US" sz="2000" b="0" dirty="0">
                <a:latin typeface="+mn-lt"/>
              </a:rPr>
              <a:t>Water level at inlet</a:t>
            </a:r>
          </a:p>
        </p:txBody>
      </p:sp>
      <p:sp>
        <p:nvSpPr>
          <p:cNvPr id="12" name="TextBox 11">
            <a:extLst>
              <a:ext uri="{FF2B5EF4-FFF2-40B4-BE49-F238E27FC236}">
                <a16:creationId xmlns:a16="http://schemas.microsoft.com/office/drawing/2014/main" id="{138AC055-4966-414A-B88C-5533E09CA17C}"/>
              </a:ext>
            </a:extLst>
          </p:cNvPr>
          <p:cNvSpPr txBox="1"/>
          <p:nvPr/>
        </p:nvSpPr>
        <p:spPr>
          <a:xfrm>
            <a:off x="9797498" y="2122756"/>
            <a:ext cx="2394502" cy="400110"/>
          </a:xfrm>
          <a:prstGeom prst="rect">
            <a:avLst/>
          </a:prstGeom>
          <a:noFill/>
        </p:spPr>
        <p:txBody>
          <a:bodyPr wrap="none" rtlCol="0">
            <a:spAutoFit/>
          </a:bodyPr>
          <a:lstStyle/>
          <a:p>
            <a:pPr algn="l"/>
            <a:r>
              <a:rPr lang="en-US" sz="2000" b="0" dirty="0">
                <a:latin typeface="+mn-lt"/>
              </a:rPr>
              <a:t>Water level at outlet</a:t>
            </a:r>
          </a:p>
        </p:txBody>
      </p:sp>
      <p:cxnSp>
        <p:nvCxnSpPr>
          <p:cNvPr id="16" name="Straight Arrow Connector 15">
            <a:extLst>
              <a:ext uri="{FF2B5EF4-FFF2-40B4-BE49-F238E27FC236}">
                <a16:creationId xmlns:a16="http://schemas.microsoft.com/office/drawing/2014/main" id="{018FCFC0-940B-4405-87E2-F800138D38DE}"/>
              </a:ext>
            </a:extLst>
          </p:cNvPr>
          <p:cNvCxnSpPr>
            <a:cxnSpLocks/>
          </p:cNvCxnSpPr>
          <p:nvPr/>
        </p:nvCxnSpPr>
        <p:spPr>
          <a:xfrm flipV="1">
            <a:off x="9502077" y="745588"/>
            <a:ext cx="0" cy="157722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F79D46-BEC0-49C8-8BD9-E9BAE23DA68E}"/>
              </a:ext>
            </a:extLst>
          </p:cNvPr>
          <p:cNvSpPr/>
          <p:nvPr/>
        </p:nvSpPr>
        <p:spPr>
          <a:xfrm>
            <a:off x="7245007" y="3277772"/>
            <a:ext cx="1282262" cy="2800983"/>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D8869-99F6-4604-872E-532C0BCBA379}"/>
              </a:ext>
            </a:extLst>
          </p:cNvPr>
          <p:cNvSpPr txBox="1"/>
          <p:nvPr/>
        </p:nvSpPr>
        <p:spPr>
          <a:xfrm>
            <a:off x="9580098" y="829992"/>
            <a:ext cx="2611902" cy="1323439"/>
          </a:xfrm>
          <a:prstGeom prst="rect">
            <a:avLst/>
          </a:prstGeom>
          <a:solidFill>
            <a:schemeClr val="bg1"/>
          </a:solidFill>
        </p:spPr>
        <p:txBody>
          <a:bodyPr wrap="square" rtlCol="0">
            <a:spAutoFit/>
          </a:bodyPr>
          <a:lstStyle/>
          <a:p>
            <a:pPr algn="l"/>
            <a:r>
              <a:rPr lang="en-US" sz="2000" b="0" dirty="0">
                <a:latin typeface="+mn-lt"/>
              </a:rPr>
              <a:t>Total potential energy available to push water through sand (and floc filters)</a:t>
            </a:r>
          </a:p>
        </p:txBody>
      </p:sp>
      <p:sp>
        <p:nvSpPr>
          <p:cNvPr id="28" name="Freeform: Shape 27">
            <a:extLst>
              <a:ext uri="{FF2B5EF4-FFF2-40B4-BE49-F238E27FC236}">
                <a16:creationId xmlns:a16="http://schemas.microsoft.com/office/drawing/2014/main" id="{B9E94376-8EAD-49CF-A755-995E6DCCC347}"/>
              </a:ext>
            </a:extLst>
          </p:cNvPr>
          <p:cNvSpPr/>
          <p:nvPr/>
        </p:nvSpPr>
        <p:spPr>
          <a:xfrm>
            <a:off x="5244905" y="745587"/>
            <a:ext cx="2025748" cy="5329311"/>
          </a:xfrm>
          <a:custGeom>
            <a:avLst/>
            <a:gdLst>
              <a:gd name="connsiteX0" fmla="*/ 5359791 w 5359791"/>
              <a:gd name="connsiteY0" fmla="*/ 3516923 h 3516923"/>
              <a:gd name="connsiteX1" fmla="*/ 14068 w 5359791"/>
              <a:gd name="connsiteY1" fmla="*/ 3502855 h 3516923"/>
              <a:gd name="connsiteX2" fmla="*/ 0 w 5359791"/>
              <a:gd name="connsiteY2" fmla="*/ 0 h 3516923"/>
              <a:gd name="connsiteX0" fmla="*/ 5359791 w 5359791"/>
              <a:gd name="connsiteY0" fmla="*/ 5397681 h 5397681"/>
              <a:gd name="connsiteX1" fmla="*/ 14068 w 5359791"/>
              <a:gd name="connsiteY1" fmla="*/ 5383613 h 5397681"/>
              <a:gd name="connsiteX2" fmla="*/ 0 w 5359791"/>
              <a:gd name="connsiteY2" fmla="*/ 0 h 5397681"/>
            </a:gdLst>
            <a:ahLst/>
            <a:cxnLst>
              <a:cxn ang="0">
                <a:pos x="connsiteX0" y="connsiteY0"/>
              </a:cxn>
              <a:cxn ang="0">
                <a:pos x="connsiteX1" y="connsiteY1"/>
              </a:cxn>
              <a:cxn ang="0">
                <a:pos x="connsiteX2" y="connsiteY2"/>
              </a:cxn>
            </a:cxnLst>
            <a:rect l="l" t="t" r="r" b="b"/>
            <a:pathLst>
              <a:path w="5359791" h="5397681">
                <a:moveTo>
                  <a:pt x="5359791" y="5397681"/>
                </a:moveTo>
                <a:lnTo>
                  <a:pt x="14068" y="5383613"/>
                </a:lnTo>
                <a:cubicBezTo>
                  <a:pt x="9379" y="4215995"/>
                  <a:pt x="4689" y="1167618"/>
                  <a:pt x="0" y="0"/>
                </a:cubicBezTo>
              </a:path>
            </a:pathLst>
          </a:custGeom>
          <a:noFill/>
          <a:ln w="603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6F24C74-E9C7-4CAB-A1E7-F7AE7890370D}"/>
              </a:ext>
            </a:extLst>
          </p:cNvPr>
          <p:cNvSpPr/>
          <p:nvPr/>
        </p:nvSpPr>
        <p:spPr>
          <a:xfrm>
            <a:off x="5233182" y="196949"/>
            <a:ext cx="2025748" cy="5880295"/>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773866B-D416-4020-B012-4FEB6273085E}"/>
              </a:ext>
            </a:extLst>
          </p:cNvPr>
          <p:cNvSpPr/>
          <p:nvPr/>
        </p:nvSpPr>
        <p:spPr>
          <a:xfrm>
            <a:off x="7891975" y="1041009"/>
            <a:ext cx="45719" cy="101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677C4B35-CBFC-4AF5-BD91-A25A7159AD62}"/>
              </a:ext>
            </a:extLst>
          </p:cNvPr>
          <p:cNvCxnSpPr>
            <a:cxnSpLocks/>
            <a:endCxn id="20" idx="1"/>
          </p:cNvCxnSpPr>
          <p:nvPr/>
        </p:nvCxnSpPr>
        <p:spPr>
          <a:xfrm flipV="1">
            <a:off x="5115657" y="1547446"/>
            <a:ext cx="2776318" cy="401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601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33EBAAEA-9C7E-4FDD-B16A-BD625B78EF2E}"/>
              </a:ext>
            </a:extLst>
          </p:cNvPr>
          <p:cNvSpPr/>
          <p:nvPr/>
        </p:nvSpPr>
        <p:spPr>
          <a:xfrm>
            <a:off x="5686097" y="1219200"/>
            <a:ext cx="6653048" cy="37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FA986E-A4F8-44AF-A58D-FE709F05A13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956548" y="0"/>
            <a:ext cx="3537972" cy="6858000"/>
          </a:xfrm>
          <a:prstGeom prst="rect">
            <a:avLst/>
          </a:prstGeom>
        </p:spPr>
      </p:pic>
      <p:sp>
        <p:nvSpPr>
          <p:cNvPr id="29" name="Freeform: Shape 28">
            <a:extLst>
              <a:ext uri="{FF2B5EF4-FFF2-40B4-BE49-F238E27FC236}">
                <a16:creationId xmlns:a16="http://schemas.microsoft.com/office/drawing/2014/main" id="{E8AE5CD1-B408-4495-9489-CD1141BF78CD}"/>
              </a:ext>
            </a:extLst>
          </p:cNvPr>
          <p:cNvSpPr/>
          <p:nvPr/>
        </p:nvSpPr>
        <p:spPr>
          <a:xfrm>
            <a:off x="5498123" y="3311983"/>
            <a:ext cx="1758461" cy="3016135"/>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 name="connsiteX0" fmla="*/ 1886091 w 1886091"/>
              <a:gd name="connsiteY0" fmla="*/ 0 h 2560320"/>
              <a:gd name="connsiteX1" fmla="*/ 352713 w 1886091"/>
              <a:gd name="connsiteY1" fmla="*/ 0 h 2560320"/>
              <a:gd name="connsiteX2" fmla="*/ 352713 w 1886091"/>
              <a:gd name="connsiteY2" fmla="*/ 2560320 h 2560320"/>
              <a:gd name="connsiteX3" fmla="*/ 15088 w 1886091"/>
              <a:gd name="connsiteY3" fmla="*/ 2560320 h 2560320"/>
              <a:gd name="connsiteX4" fmla="*/ 0 w 1886091"/>
              <a:gd name="connsiteY4" fmla="*/ 2225953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6091" h="2560320">
                <a:moveTo>
                  <a:pt x="1886091" y="0"/>
                </a:moveTo>
                <a:lnTo>
                  <a:pt x="352713" y="0"/>
                </a:lnTo>
                <a:lnTo>
                  <a:pt x="352713" y="2560320"/>
                </a:lnTo>
                <a:lnTo>
                  <a:pt x="15088" y="2560320"/>
                </a:lnTo>
                <a:lnTo>
                  <a:pt x="0" y="2225953"/>
                </a:lnTo>
              </a:path>
            </a:pathLst>
          </a:custGeom>
          <a:noFill/>
          <a:ln w="63500"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F54EE2E-A2A8-4A02-8FC9-91418BFE829E}"/>
              </a:ext>
            </a:extLst>
          </p:cNvPr>
          <p:cNvSpPr/>
          <p:nvPr/>
        </p:nvSpPr>
        <p:spPr>
          <a:xfrm>
            <a:off x="5514535" y="1955410"/>
            <a:ext cx="1744394" cy="4375052"/>
          </a:xfrm>
          <a:custGeom>
            <a:avLst/>
            <a:gdLst>
              <a:gd name="connsiteX0" fmla="*/ 1871003 w 1871003"/>
              <a:gd name="connsiteY0" fmla="*/ 1153550 h 3713870"/>
              <a:gd name="connsiteX1" fmla="*/ 337625 w 1871003"/>
              <a:gd name="connsiteY1" fmla="*/ 1153550 h 3713870"/>
              <a:gd name="connsiteX2" fmla="*/ 337625 w 1871003"/>
              <a:gd name="connsiteY2" fmla="*/ 3713870 h 3713870"/>
              <a:gd name="connsiteX3" fmla="*/ 0 w 1871003"/>
              <a:gd name="connsiteY3" fmla="*/ 3713870 h 3713870"/>
              <a:gd name="connsiteX4" fmla="*/ 0 w 1871003"/>
              <a:gd name="connsiteY4" fmla="*/ 0 h 3713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003" h="3713870">
                <a:moveTo>
                  <a:pt x="1871003" y="1153550"/>
                </a:moveTo>
                <a:lnTo>
                  <a:pt x="337625" y="1153550"/>
                </a:lnTo>
                <a:lnTo>
                  <a:pt x="337625" y="3713870"/>
                </a:lnTo>
                <a:lnTo>
                  <a:pt x="0" y="3713870"/>
                </a:lnTo>
                <a:lnTo>
                  <a:pt x="0" y="0"/>
                </a:ln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DB0CFD52-C24D-4FEC-8600-7F9089E37974}"/>
              </a:ext>
            </a:extLst>
          </p:cNvPr>
          <p:cNvCxnSpPr>
            <a:cxnSpLocks/>
          </p:cNvCxnSpPr>
          <p:nvPr/>
        </p:nvCxnSpPr>
        <p:spPr>
          <a:xfrm flipH="1">
            <a:off x="5543550" y="2503170"/>
            <a:ext cx="427482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2F68581-4A1D-47E1-958C-09377A0C7C82}"/>
              </a:ext>
            </a:extLst>
          </p:cNvPr>
          <p:cNvSpPr>
            <a:spLocks noGrp="1"/>
          </p:cNvSpPr>
          <p:nvPr>
            <p:ph type="title"/>
          </p:nvPr>
        </p:nvSpPr>
        <p:spPr>
          <a:xfrm>
            <a:off x="457199" y="228600"/>
            <a:ext cx="5360671" cy="1143000"/>
          </a:xfrm>
        </p:spPr>
        <p:txBody>
          <a:bodyPr/>
          <a:lstStyle/>
          <a:p>
            <a:r>
              <a:rPr lang="en-US" dirty="0" err="1"/>
              <a:t>EStaRS</a:t>
            </a:r>
            <a:r>
              <a:rPr lang="en-US" dirty="0"/>
              <a:t> Pressure during Backwash</a:t>
            </a:r>
          </a:p>
        </p:txBody>
      </p:sp>
      <p:sp>
        <p:nvSpPr>
          <p:cNvPr id="3" name="Content Placeholder 2">
            <a:extLst>
              <a:ext uri="{FF2B5EF4-FFF2-40B4-BE49-F238E27FC236}">
                <a16:creationId xmlns:a16="http://schemas.microsoft.com/office/drawing/2014/main" id="{1B0A72B4-D6CD-483B-A660-AD7E1EE60B4D}"/>
              </a:ext>
            </a:extLst>
          </p:cNvPr>
          <p:cNvSpPr>
            <a:spLocks noGrp="1"/>
          </p:cNvSpPr>
          <p:nvPr>
            <p:ph idx="1"/>
          </p:nvPr>
        </p:nvSpPr>
        <p:spPr>
          <a:xfrm>
            <a:off x="457199" y="1600200"/>
            <a:ext cx="4649373" cy="4525963"/>
          </a:xfrm>
        </p:spPr>
        <p:txBody>
          <a:bodyPr/>
          <a:lstStyle/>
          <a:p>
            <a:r>
              <a:rPr lang="en-US" dirty="0"/>
              <a:t>What happens if I drill a hole in the top of the filter during backwash?</a:t>
            </a:r>
          </a:p>
          <a:p>
            <a:pPr lvl="1"/>
            <a:r>
              <a:rPr lang="en-US" dirty="0"/>
              <a:t>Does water come out?</a:t>
            </a:r>
          </a:p>
          <a:p>
            <a:pPr lvl="1"/>
            <a:r>
              <a:rPr lang="en-US" dirty="0"/>
              <a:t>Does air flow in?</a:t>
            </a:r>
          </a:p>
        </p:txBody>
      </p:sp>
      <p:cxnSp>
        <p:nvCxnSpPr>
          <p:cNvPr id="7" name="Straight Connector 6">
            <a:extLst>
              <a:ext uri="{FF2B5EF4-FFF2-40B4-BE49-F238E27FC236}">
                <a16:creationId xmlns:a16="http://schemas.microsoft.com/office/drawing/2014/main" id="{709D1954-F7AF-4AE8-9DA8-329D937E38AA}"/>
              </a:ext>
            </a:extLst>
          </p:cNvPr>
          <p:cNvCxnSpPr>
            <a:cxnSpLocks/>
            <a:endCxn id="12" idx="1"/>
          </p:cNvCxnSpPr>
          <p:nvPr/>
        </p:nvCxnSpPr>
        <p:spPr>
          <a:xfrm>
            <a:off x="9281160" y="6078885"/>
            <a:ext cx="415290" cy="0"/>
          </a:xfrm>
          <a:prstGeom prst="line">
            <a:avLst/>
          </a:prstGeom>
          <a:ln w="381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F1B0EDA-54C7-4080-B816-C1E05846881E}"/>
              </a:ext>
            </a:extLst>
          </p:cNvPr>
          <p:cNvSpPr txBox="1"/>
          <p:nvPr/>
        </p:nvSpPr>
        <p:spPr>
          <a:xfrm>
            <a:off x="9828920" y="2271933"/>
            <a:ext cx="2218171" cy="400110"/>
          </a:xfrm>
          <a:prstGeom prst="rect">
            <a:avLst/>
          </a:prstGeom>
          <a:noFill/>
        </p:spPr>
        <p:txBody>
          <a:bodyPr wrap="none" rtlCol="0">
            <a:spAutoFit/>
          </a:bodyPr>
          <a:lstStyle/>
          <a:p>
            <a:pPr algn="l"/>
            <a:r>
              <a:rPr lang="en-US" sz="2000" b="0" dirty="0">
                <a:latin typeface="+mn-lt"/>
              </a:rPr>
              <a:t>Water level at inlet</a:t>
            </a:r>
          </a:p>
        </p:txBody>
      </p:sp>
      <p:sp>
        <p:nvSpPr>
          <p:cNvPr id="12" name="TextBox 11">
            <a:extLst>
              <a:ext uri="{FF2B5EF4-FFF2-40B4-BE49-F238E27FC236}">
                <a16:creationId xmlns:a16="http://schemas.microsoft.com/office/drawing/2014/main" id="{138AC055-4966-414A-B88C-5533E09CA17C}"/>
              </a:ext>
            </a:extLst>
          </p:cNvPr>
          <p:cNvSpPr txBox="1"/>
          <p:nvPr/>
        </p:nvSpPr>
        <p:spPr>
          <a:xfrm>
            <a:off x="9696450" y="5878830"/>
            <a:ext cx="2394502" cy="400110"/>
          </a:xfrm>
          <a:prstGeom prst="rect">
            <a:avLst/>
          </a:prstGeom>
          <a:noFill/>
        </p:spPr>
        <p:txBody>
          <a:bodyPr wrap="none" rtlCol="0">
            <a:spAutoFit/>
          </a:bodyPr>
          <a:lstStyle/>
          <a:p>
            <a:pPr algn="l"/>
            <a:r>
              <a:rPr lang="en-US" sz="2000" b="0" dirty="0">
                <a:latin typeface="+mn-lt"/>
              </a:rPr>
              <a:t>Water level at outlet</a:t>
            </a:r>
          </a:p>
        </p:txBody>
      </p:sp>
      <p:cxnSp>
        <p:nvCxnSpPr>
          <p:cNvPr id="16" name="Straight Arrow Connector 15">
            <a:extLst>
              <a:ext uri="{FF2B5EF4-FFF2-40B4-BE49-F238E27FC236}">
                <a16:creationId xmlns:a16="http://schemas.microsoft.com/office/drawing/2014/main" id="{018FCFC0-940B-4405-87E2-F800138D38DE}"/>
              </a:ext>
            </a:extLst>
          </p:cNvPr>
          <p:cNvCxnSpPr>
            <a:cxnSpLocks/>
            <a:stCxn id="12" idx="1"/>
          </p:cNvCxnSpPr>
          <p:nvPr/>
        </p:nvCxnSpPr>
        <p:spPr>
          <a:xfrm flipV="1">
            <a:off x="9696450" y="2491740"/>
            <a:ext cx="0" cy="3587145"/>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7F79D46-BEC0-49C8-8BD9-E9BAE23DA68E}"/>
              </a:ext>
            </a:extLst>
          </p:cNvPr>
          <p:cNvSpPr/>
          <p:nvPr/>
        </p:nvSpPr>
        <p:spPr>
          <a:xfrm>
            <a:off x="7245007" y="3277772"/>
            <a:ext cx="1282262" cy="2800983"/>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B4D8869-99F6-4604-872E-532C0BCBA379}"/>
              </a:ext>
            </a:extLst>
          </p:cNvPr>
          <p:cNvSpPr txBox="1"/>
          <p:nvPr/>
        </p:nvSpPr>
        <p:spPr>
          <a:xfrm>
            <a:off x="9777046" y="3193365"/>
            <a:ext cx="2236763" cy="1631216"/>
          </a:xfrm>
          <a:prstGeom prst="rect">
            <a:avLst/>
          </a:prstGeom>
          <a:noFill/>
        </p:spPr>
        <p:txBody>
          <a:bodyPr wrap="square" rtlCol="0">
            <a:spAutoFit/>
          </a:bodyPr>
          <a:lstStyle/>
          <a:p>
            <a:pPr algn="l"/>
            <a:r>
              <a:rPr lang="en-US" sz="2000" b="0" dirty="0">
                <a:latin typeface="+mn-lt"/>
              </a:rPr>
              <a:t>Total potential energy available to suspend sand and for head loss in pipes</a:t>
            </a:r>
          </a:p>
        </p:txBody>
      </p:sp>
      <p:sp>
        <p:nvSpPr>
          <p:cNvPr id="23" name="Rectangle 22">
            <a:extLst>
              <a:ext uri="{FF2B5EF4-FFF2-40B4-BE49-F238E27FC236}">
                <a16:creationId xmlns:a16="http://schemas.microsoft.com/office/drawing/2014/main" id="{0C64405B-D477-4E08-8DAA-9DC41E5C453B}"/>
              </a:ext>
            </a:extLst>
          </p:cNvPr>
          <p:cNvSpPr/>
          <p:nvPr/>
        </p:nvSpPr>
        <p:spPr>
          <a:xfrm>
            <a:off x="7891975" y="1041009"/>
            <a:ext cx="45719" cy="1012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C410136A-0A9C-4BAD-A692-4DCCC66756EB}"/>
              </a:ext>
            </a:extLst>
          </p:cNvPr>
          <p:cNvCxnSpPr>
            <a:cxnSpLocks/>
            <a:endCxn id="23" idx="1"/>
          </p:cNvCxnSpPr>
          <p:nvPr/>
        </p:nvCxnSpPr>
        <p:spPr>
          <a:xfrm flipV="1">
            <a:off x="5115657" y="1547446"/>
            <a:ext cx="2776318" cy="401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B9E94376-8EAD-49CF-A755-995E6DCCC347}"/>
              </a:ext>
            </a:extLst>
          </p:cNvPr>
          <p:cNvSpPr/>
          <p:nvPr/>
        </p:nvSpPr>
        <p:spPr>
          <a:xfrm>
            <a:off x="5244905" y="2602523"/>
            <a:ext cx="2025748" cy="3472376"/>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60325" cmpd="sng">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76F24C74-E9C7-4CAB-A1E7-F7AE7890370D}"/>
              </a:ext>
            </a:extLst>
          </p:cNvPr>
          <p:cNvSpPr/>
          <p:nvPr/>
        </p:nvSpPr>
        <p:spPr>
          <a:xfrm>
            <a:off x="5247249" y="2110154"/>
            <a:ext cx="2025748" cy="3967089"/>
          </a:xfrm>
          <a:custGeom>
            <a:avLst/>
            <a:gdLst>
              <a:gd name="connsiteX0" fmla="*/ 5359791 w 5359791"/>
              <a:gd name="connsiteY0" fmla="*/ 3516923 h 3516923"/>
              <a:gd name="connsiteX1" fmla="*/ 14068 w 5359791"/>
              <a:gd name="connsiteY1" fmla="*/ 3502855 h 3516923"/>
              <a:gd name="connsiteX2" fmla="*/ 0 w 5359791"/>
              <a:gd name="connsiteY2" fmla="*/ 0 h 3516923"/>
            </a:gdLst>
            <a:ahLst/>
            <a:cxnLst>
              <a:cxn ang="0">
                <a:pos x="connsiteX0" y="connsiteY0"/>
              </a:cxn>
              <a:cxn ang="0">
                <a:pos x="connsiteX1" y="connsiteY1"/>
              </a:cxn>
              <a:cxn ang="0">
                <a:pos x="connsiteX2" y="connsiteY2"/>
              </a:cxn>
            </a:cxnLst>
            <a:rect l="l" t="t" r="r" b="b"/>
            <a:pathLst>
              <a:path w="5359791" h="3516923">
                <a:moveTo>
                  <a:pt x="5359791" y="3516923"/>
                </a:moveTo>
                <a:lnTo>
                  <a:pt x="14068" y="3502855"/>
                </a:lnTo>
                <a:cubicBezTo>
                  <a:pt x="9379" y="2335237"/>
                  <a:pt x="4689" y="1167618"/>
                  <a:pt x="0" y="0"/>
                </a:cubicBezTo>
              </a:path>
            </a:pathLst>
          </a:custGeom>
          <a:noFill/>
          <a:ln w="127000" cmpd="dbl">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2241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animBg="1"/>
      <p:bldP spid="2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6ECAE51-8C8B-4366-B4E8-17D2170398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188190" y="-52551"/>
            <a:ext cx="6024830" cy="6989379"/>
          </a:xfrm>
          <a:prstGeom prst="rect">
            <a:avLst/>
          </a:prstGeom>
        </p:spPr>
      </p:pic>
      <p:pic>
        <p:nvPicPr>
          <p:cNvPr id="3" name="Picture 2">
            <a:extLst>
              <a:ext uri="{FF2B5EF4-FFF2-40B4-BE49-F238E27FC236}">
                <a16:creationId xmlns:a16="http://schemas.microsoft.com/office/drawing/2014/main" id="{2D5F0801-DE6E-4AA0-BD43-A3266534FB16}"/>
              </a:ext>
            </a:extLst>
          </p:cNvPr>
          <p:cNvPicPr>
            <a:picLocks noChangeAspect="1"/>
          </p:cNvPicPr>
          <p:nvPr/>
        </p:nvPicPr>
        <p:blipFill>
          <a:blip r:embed="rId3"/>
          <a:stretch>
            <a:fillRect/>
          </a:stretch>
        </p:blipFill>
        <p:spPr>
          <a:xfrm>
            <a:off x="6128612" y="0"/>
            <a:ext cx="6063388" cy="6858000"/>
          </a:xfrm>
          <a:prstGeom prst="rect">
            <a:avLst/>
          </a:prstGeom>
        </p:spPr>
      </p:pic>
      <p:cxnSp>
        <p:nvCxnSpPr>
          <p:cNvPr id="5" name="Straight Arrow Connector 4">
            <a:extLst>
              <a:ext uri="{FF2B5EF4-FFF2-40B4-BE49-F238E27FC236}">
                <a16:creationId xmlns:a16="http://schemas.microsoft.com/office/drawing/2014/main" id="{10AD80C4-9411-4721-9789-ADD10AE3E5BB}"/>
              </a:ext>
            </a:extLst>
          </p:cNvPr>
          <p:cNvCxnSpPr>
            <a:cxnSpLocks/>
          </p:cNvCxnSpPr>
          <p:nvPr/>
        </p:nvCxnSpPr>
        <p:spPr>
          <a:xfrm flipV="1">
            <a:off x="7178566" y="3647090"/>
            <a:ext cx="73572" cy="13978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868C6B-2FB2-4BE0-9A41-E3CF39E2CB47}"/>
              </a:ext>
            </a:extLst>
          </p:cNvPr>
          <p:cNvSpPr txBox="1"/>
          <p:nvPr/>
        </p:nvSpPr>
        <p:spPr>
          <a:xfrm>
            <a:off x="3972911" y="4193628"/>
            <a:ext cx="1768433" cy="400110"/>
          </a:xfrm>
          <a:prstGeom prst="rect">
            <a:avLst/>
          </a:prstGeom>
          <a:noFill/>
        </p:spPr>
        <p:txBody>
          <a:bodyPr wrap="none" rtlCol="0">
            <a:spAutoFit/>
          </a:bodyPr>
          <a:lstStyle/>
          <a:p>
            <a:pPr algn="l"/>
            <a:r>
              <a:rPr lang="en-US" sz="2000" b="0" dirty="0">
                <a:latin typeface="+mn-lt"/>
              </a:rPr>
              <a:t>Clarified water</a:t>
            </a:r>
          </a:p>
        </p:txBody>
      </p:sp>
      <p:cxnSp>
        <p:nvCxnSpPr>
          <p:cNvPr id="9" name="Straight Arrow Connector 8">
            <a:extLst>
              <a:ext uri="{FF2B5EF4-FFF2-40B4-BE49-F238E27FC236}">
                <a16:creationId xmlns:a16="http://schemas.microsoft.com/office/drawing/2014/main" id="{5D182236-A5B2-404D-81D6-A2E1D9458B54}"/>
              </a:ext>
            </a:extLst>
          </p:cNvPr>
          <p:cNvCxnSpPr>
            <a:cxnSpLocks/>
            <a:stCxn id="8" idx="3"/>
          </p:cNvCxnSpPr>
          <p:nvPr/>
        </p:nvCxnSpPr>
        <p:spPr>
          <a:xfrm flipV="1">
            <a:off x="5741344" y="3962400"/>
            <a:ext cx="1374159" cy="4312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2603D06-D4C2-4503-8DD7-227C524AD9B3}"/>
              </a:ext>
            </a:extLst>
          </p:cNvPr>
          <p:cNvCxnSpPr>
            <a:cxnSpLocks/>
            <a:stCxn id="14" idx="3"/>
          </p:cNvCxnSpPr>
          <p:nvPr/>
        </p:nvCxnSpPr>
        <p:spPr>
          <a:xfrm>
            <a:off x="6106509" y="2201486"/>
            <a:ext cx="1135119" cy="4891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B24D96C-1B6B-4E3A-A8A0-0F37EB52BD78}"/>
              </a:ext>
            </a:extLst>
          </p:cNvPr>
          <p:cNvSpPr txBox="1"/>
          <p:nvPr/>
        </p:nvSpPr>
        <p:spPr>
          <a:xfrm>
            <a:off x="1734206" y="1539766"/>
            <a:ext cx="4372303" cy="1323439"/>
          </a:xfrm>
          <a:prstGeom prst="rect">
            <a:avLst/>
          </a:prstGeom>
          <a:noFill/>
        </p:spPr>
        <p:txBody>
          <a:bodyPr wrap="square" rtlCol="0">
            <a:spAutoFit/>
          </a:bodyPr>
          <a:lstStyle/>
          <a:p>
            <a:pPr algn="l"/>
            <a:r>
              <a:rPr lang="en-US" sz="2000" b="0" dirty="0">
                <a:latin typeface="+mn-lt"/>
              </a:rPr>
              <a:t>Inlet weir that divides flow between parallel </a:t>
            </a:r>
            <a:r>
              <a:rPr lang="en-US" sz="2000" b="0" dirty="0" err="1">
                <a:latin typeface="+mn-lt"/>
              </a:rPr>
              <a:t>EStaRS</a:t>
            </a:r>
            <a:endParaRPr lang="en-US" sz="2000" b="0" dirty="0">
              <a:latin typeface="+mn-lt"/>
            </a:endParaRPr>
          </a:p>
          <a:p>
            <a:pPr algn="l"/>
            <a:r>
              <a:rPr lang="en-US" sz="2000" b="0" dirty="0">
                <a:latin typeface="+mn-lt"/>
              </a:rPr>
              <a:t>(remove coupling to increase flow during backwash)</a:t>
            </a:r>
          </a:p>
        </p:txBody>
      </p:sp>
      <p:sp>
        <p:nvSpPr>
          <p:cNvPr id="18" name="TextBox 17">
            <a:extLst>
              <a:ext uri="{FF2B5EF4-FFF2-40B4-BE49-F238E27FC236}">
                <a16:creationId xmlns:a16="http://schemas.microsoft.com/office/drawing/2014/main" id="{63B45609-4FF4-4DD7-9A50-45F0FAF06F9B}"/>
              </a:ext>
            </a:extLst>
          </p:cNvPr>
          <p:cNvSpPr txBox="1"/>
          <p:nvPr/>
        </p:nvSpPr>
        <p:spPr>
          <a:xfrm>
            <a:off x="1387736" y="2932387"/>
            <a:ext cx="4561119" cy="1015663"/>
          </a:xfrm>
          <a:prstGeom prst="rect">
            <a:avLst/>
          </a:prstGeom>
          <a:noFill/>
        </p:spPr>
        <p:txBody>
          <a:bodyPr wrap="square" rtlCol="0">
            <a:spAutoFit/>
          </a:bodyPr>
          <a:lstStyle/>
          <a:p>
            <a:pPr algn="l"/>
            <a:r>
              <a:rPr lang="en-US" sz="2000" b="0" dirty="0">
                <a:latin typeface="+mn-lt"/>
              </a:rPr>
              <a:t>LFOM (that flows from inside to outside) to measure flow to each </a:t>
            </a:r>
            <a:r>
              <a:rPr lang="en-US" sz="2000" b="0" dirty="0" err="1">
                <a:latin typeface="+mn-lt"/>
              </a:rPr>
              <a:t>EStaRS</a:t>
            </a:r>
            <a:r>
              <a:rPr lang="en-US" sz="2000" b="0" dirty="0">
                <a:latin typeface="+mn-lt"/>
              </a:rPr>
              <a:t> (same function as slot weir in </a:t>
            </a:r>
            <a:r>
              <a:rPr lang="en-US" sz="2000" b="0" dirty="0" err="1">
                <a:latin typeface="+mn-lt"/>
              </a:rPr>
              <a:t>OStaRS</a:t>
            </a:r>
            <a:r>
              <a:rPr lang="en-US" sz="2000" b="0" dirty="0">
                <a:latin typeface="+mn-lt"/>
              </a:rPr>
              <a:t>)</a:t>
            </a:r>
          </a:p>
        </p:txBody>
      </p:sp>
      <p:sp>
        <p:nvSpPr>
          <p:cNvPr id="22" name="TextBox 21">
            <a:extLst>
              <a:ext uri="{FF2B5EF4-FFF2-40B4-BE49-F238E27FC236}">
                <a16:creationId xmlns:a16="http://schemas.microsoft.com/office/drawing/2014/main" id="{F6023DDF-72A2-476A-9625-83DD033F1900}"/>
              </a:ext>
            </a:extLst>
          </p:cNvPr>
          <p:cNvSpPr txBox="1"/>
          <p:nvPr/>
        </p:nvSpPr>
        <p:spPr>
          <a:xfrm>
            <a:off x="3358056" y="4818993"/>
            <a:ext cx="2863284" cy="400110"/>
          </a:xfrm>
          <a:prstGeom prst="rect">
            <a:avLst/>
          </a:prstGeom>
          <a:noFill/>
        </p:spPr>
        <p:txBody>
          <a:bodyPr wrap="none" rtlCol="0">
            <a:spAutoFit/>
          </a:bodyPr>
          <a:lstStyle/>
          <a:p>
            <a:pPr algn="l"/>
            <a:r>
              <a:rPr lang="en-US" sz="2000" b="0" dirty="0">
                <a:latin typeface="+mn-lt"/>
              </a:rPr>
              <a:t>Bottom (backwash) inlet</a:t>
            </a:r>
          </a:p>
        </p:txBody>
      </p:sp>
      <p:cxnSp>
        <p:nvCxnSpPr>
          <p:cNvPr id="23" name="Straight Arrow Connector 22">
            <a:extLst>
              <a:ext uri="{FF2B5EF4-FFF2-40B4-BE49-F238E27FC236}">
                <a16:creationId xmlns:a16="http://schemas.microsoft.com/office/drawing/2014/main" id="{33125EDE-5E3A-44B7-AC02-EA70870CB2E1}"/>
              </a:ext>
            </a:extLst>
          </p:cNvPr>
          <p:cNvCxnSpPr>
            <a:cxnSpLocks/>
          </p:cNvCxnSpPr>
          <p:nvPr/>
        </p:nvCxnSpPr>
        <p:spPr>
          <a:xfrm>
            <a:off x="6167013" y="5019050"/>
            <a:ext cx="1358394" cy="1310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A7CEFDF-07C9-419C-B0FB-C1CAFD606635}"/>
              </a:ext>
            </a:extLst>
          </p:cNvPr>
          <p:cNvCxnSpPr>
            <a:cxnSpLocks/>
          </p:cNvCxnSpPr>
          <p:nvPr/>
        </p:nvCxnSpPr>
        <p:spPr>
          <a:xfrm flipV="1">
            <a:off x="8150773" y="5680841"/>
            <a:ext cx="0" cy="520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D08D44A-C44E-4B7A-B512-7DADADF17FE4}"/>
              </a:ext>
            </a:extLst>
          </p:cNvPr>
          <p:cNvCxnSpPr>
            <a:cxnSpLocks/>
          </p:cNvCxnSpPr>
          <p:nvPr/>
        </p:nvCxnSpPr>
        <p:spPr>
          <a:xfrm flipV="1">
            <a:off x="8786649" y="5654565"/>
            <a:ext cx="0" cy="5202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B36E97-B280-422D-AA9E-FEEB39281A9C}"/>
              </a:ext>
            </a:extLst>
          </p:cNvPr>
          <p:cNvCxnSpPr>
            <a:cxnSpLocks/>
          </p:cNvCxnSpPr>
          <p:nvPr/>
        </p:nvCxnSpPr>
        <p:spPr>
          <a:xfrm flipV="1">
            <a:off x="8213835" y="4282965"/>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341A69C-D5C6-4CA3-8ED3-BA4591EBA525}"/>
              </a:ext>
            </a:extLst>
          </p:cNvPr>
          <p:cNvCxnSpPr>
            <a:cxnSpLocks/>
          </p:cNvCxnSpPr>
          <p:nvPr/>
        </p:nvCxnSpPr>
        <p:spPr>
          <a:xfrm flipV="1">
            <a:off x="8807669" y="4803227"/>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241CB1B-7DDA-4597-961C-A5A4F2823A14}"/>
              </a:ext>
            </a:extLst>
          </p:cNvPr>
          <p:cNvCxnSpPr>
            <a:cxnSpLocks/>
          </p:cNvCxnSpPr>
          <p:nvPr/>
        </p:nvCxnSpPr>
        <p:spPr>
          <a:xfrm flipV="1">
            <a:off x="8234855" y="4766441"/>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D3DEF4-C581-44C7-B66B-70BB0DE0F57A}"/>
              </a:ext>
            </a:extLst>
          </p:cNvPr>
          <p:cNvCxnSpPr>
            <a:cxnSpLocks/>
          </p:cNvCxnSpPr>
          <p:nvPr/>
        </p:nvCxnSpPr>
        <p:spPr>
          <a:xfrm>
            <a:off x="8807668" y="4414345"/>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53A1FD7-535F-4B0E-99C2-D46009277ADE}"/>
              </a:ext>
            </a:extLst>
          </p:cNvPr>
          <p:cNvCxnSpPr>
            <a:cxnSpLocks/>
          </p:cNvCxnSpPr>
          <p:nvPr/>
        </p:nvCxnSpPr>
        <p:spPr>
          <a:xfrm>
            <a:off x="8497612" y="4755932"/>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49CC16A-ECAD-4103-9014-9C92C31273BE}"/>
              </a:ext>
            </a:extLst>
          </p:cNvPr>
          <p:cNvCxnSpPr>
            <a:cxnSpLocks/>
          </p:cNvCxnSpPr>
          <p:nvPr/>
        </p:nvCxnSpPr>
        <p:spPr>
          <a:xfrm>
            <a:off x="7598978" y="4424856"/>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CC26C86-01EB-4084-96DC-1140226AE674}"/>
              </a:ext>
            </a:extLst>
          </p:cNvPr>
          <p:cNvCxnSpPr>
            <a:cxnSpLocks/>
          </p:cNvCxnSpPr>
          <p:nvPr/>
        </p:nvCxnSpPr>
        <p:spPr>
          <a:xfrm>
            <a:off x="7730358" y="3988677"/>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74C6F38-4318-4D8E-BE63-28EA94CDC849}"/>
              </a:ext>
            </a:extLst>
          </p:cNvPr>
          <p:cNvCxnSpPr>
            <a:cxnSpLocks/>
          </p:cNvCxnSpPr>
          <p:nvPr/>
        </p:nvCxnSpPr>
        <p:spPr>
          <a:xfrm>
            <a:off x="7525407" y="3689133"/>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0EE57EC-C030-4E40-937B-008910EE5F1A}"/>
              </a:ext>
            </a:extLst>
          </p:cNvPr>
          <p:cNvCxnSpPr>
            <a:cxnSpLocks/>
          </p:cNvCxnSpPr>
          <p:nvPr/>
        </p:nvCxnSpPr>
        <p:spPr>
          <a:xfrm>
            <a:off x="6942084" y="3715410"/>
            <a:ext cx="0" cy="2469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2D33A33-6761-4283-A029-2C1CFBE09658}"/>
              </a:ext>
            </a:extLst>
          </p:cNvPr>
          <p:cNvSpPr>
            <a:spLocks noGrp="1"/>
          </p:cNvSpPr>
          <p:nvPr>
            <p:ph type="title"/>
          </p:nvPr>
        </p:nvSpPr>
        <p:spPr/>
        <p:txBody>
          <a:bodyPr/>
          <a:lstStyle/>
          <a:p>
            <a:r>
              <a:rPr lang="en-US" dirty="0" err="1"/>
              <a:t>EStaRS</a:t>
            </a:r>
            <a:r>
              <a:rPr lang="en-US" dirty="0"/>
              <a:t> Controls</a:t>
            </a:r>
          </a:p>
        </p:txBody>
      </p:sp>
      <p:sp>
        <p:nvSpPr>
          <p:cNvPr id="24" name="TextBox 23">
            <a:extLst>
              <a:ext uri="{FF2B5EF4-FFF2-40B4-BE49-F238E27FC236}">
                <a16:creationId xmlns:a16="http://schemas.microsoft.com/office/drawing/2014/main" id="{20CC63CA-A597-45A3-9EA7-159E94823D89}"/>
              </a:ext>
            </a:extLst>
          </p:cNvPr>
          <p:cNvSpPr txBox="1"/>
          <p:nvPr/>
        </p:nvSpPr>
        <p:spPr>
          <a:xfrm>
            <a:off x="4466898" y="5370787"/>
            <a:ext cx="1739579" cy="400110"/>
          </a:xfrm>
          <a:prstGeom prst="rect">
            <a:avLst/>
          </a:prstGeom>
          <a:noFill/>
        </p:spPr>
        <p:txBody>
          <a:bodyPr wrap="none" rtlCol="0">
            <a:spAutoFit/>
          </a:bodyPr>
          <a:lstStyle/>
          <a:p>
            <a:pPr algn="l"/>
            <a:r>
              <a:rPr lang="en-US" sz="2000" b="0" dirty="0">
                <a:latin typeface="+mn-lt"/>
              </a:rPr>
              <a:t>Filter to waste</a:t>
            </a:r>
          </a:p>
        </p:txBody>
      </p:sp>
      <p:cxnSp>
        <p:nvCxnSpPr>
          <p:cNvPr id="26" name="Straight Arrow Connector 25">
            <a:extLst>
              <a:ext uri="{FF2B5EF4-FFF2-40B4-BE49-F238E27FC236}">
                <a16:creationId xmlns:a16="http://schemas.microsoft.com/office/drawing/2014/main" id="{66FCB30F-4B9A-4F66-AA4C-EA47CAEBD481}"/>
              </a:ext>
            </a:extLst>
          </p:cNvPr>
          <p:cNvCxnSpPr>
            <a:cxnSpLocks/>
            <a:stCxn id="24" idx="3"/>
          </p:cNvCxnSpPr>
          <p:nvPr/>
        </p:nvCxnSpPr>
        <p:spPr>
          <a:xfrm flipV="1">
            <a:off x="6206477" y="5023945"/>
            <a:ext cx="2285882" cy="5468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160F8E8-04D1-4829-A016-2B60004D3041}"/>
              </a:ext>
            </a:extLst>
          </p:cNvPr>
          <p:cNvSpPr txBox="1"/>
          <p:nvPr/>
        </p:nvSpPr>
        <p:spPr>
          <a:xfrm>
            <a:off x="4445878" y="5833242"/>
            <a:ext cx="1705916" cy="400110"/>
          </a:xfrm>
          <a:prstGeom prst="rect">
            <a:avLst/>
          </a:prstGeom>
          <a:noFill/>
        </p:spPr>
        <p:txBody>
          <a:bodyPr wrap="none" rtlCol="0">
            <a:spAutoFit/>
          </a:bodyPr>
          <a:lstStyle/>
          <a:p>
            <a:pPr algn="l"/>
            <a:r>
              <a:rPr lang="en-US" sz="2000" b="0" dirty="0">
                <a:latin typeface="+mn-lt"/>
              </a:rPr>
              <a:t>Filtered water</a:t>
            </a:r>
          </a:p>
        </p:txBody>
      </p:sp>
      <p:cxnSp>
        <p:nvCxnSpPr>
          <p:cNvPr id="16" name="Connector: Elbow 15">
            <a:extLst>
              <a:ext uri="{FF2B5EF4-FFF2-40B4-BE49-F238E27FC236}">
                <a16:creationId xmlns:a16="http://schemas.microsoft.com/office/drawing/2014/main" id="{10F70416-52DF-46D6-BDE4-C0A1281398EB}"/>
              </a:ext>
            </a:extLst>
          </p:cNvPr>
          <p:cNvCxnSpPr>
            <a:stCxn id="38" idx="3"/>
          </p:cNvCxnSpPr>
          <p:nvPr/>
        </p:nvCxnSpPr>
        <p:spPr>
          <a:xfrm flipV="1">
            <a:off x="6151794" y="4708634"/>
            <a:ext cx="2645365" cy="1324663"/>
          </a:xfrm>
          <a:prstGeom prst="bentConnector3">
            <a:avLst>
              <a:gd name="adj1" fmla="val 12668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661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7A78-BF00-435C-80C1-AB92D8C37383}"/>
              </a:ext>
            </a:extLst>
          </p:cNvPr>
          <p:cNvSpPr>
            <a:spLocks noGrp="1"/>
          </p:cNvSpPr>
          <p:nvPr>
            <p:ph type="title"/>
          </p:nvPr>
        </p:nvSpPr>
        <p:spPr/>
        <p:txBody>
          <a:bodyPr/>
          <a:lstStyle/>
          <a:p>
            <a:r>
              <a:rPr lang="en-US" dirty="0" err="1"/>
              <a:t>EStaRS</a:t>
            </a:r>
            <a:r>
              <a:rPr lang="en-US" dirty="0"/>
              <a:t> Advantage</a:t>
            </a:r>
          </a:p>
        </p:txBody>
      </p:sp>
      <p:sp>
        <p:nvSpPr>
          <p:cNvPr id="3" name="Content Placeholder 2">
            <a:extLst>
              <a:ext uri="{FF2B5EF4-FFF2-40B4-BE49-F238E27FC236}">
                <a16:creationId xmlns:a16="http://schemas.microsoft.com/office/drawing/2014/main" id="{2164C3F4-C931-4EA6-9F54-18B5A0C4BFDF}"/>
              </a:ext>
            </a:extLst>
          </p:cNvPr>
          <p:cNvSpPr>
            <a:spLocks noGrp="1"/>
          </p:cNvSpPr>
          <p:nvPr>
            <p:ph idx="1"/>
          </p:nvPr>
        </p:nvSpPr>
        <p:spPr/>
        <p:txBody>
          <a:bodyPr/>
          <a:lstStyle/>
          <a:p>
            <a:r>
              <a:rPr lang="en-US" dirty="0"/>
              <a:t>Can be built in a factory</a:t>
            </a:r>
          </a:p>
          <a:p>
            <a:r>
              <a:rPr lang="en-US" dirty="0"/>
              <a:t>Easy to add an extra filter to expand capacity</a:t>
            </a:r>
          </a:p>
          <a:p>
            <a:r>
              <a:rPr lang="en-US" dirty="0"/>
              <a:t>Doesn’t waste as much water during backwash! (no big flush needed to change the pressure and initiate backwash)</a:t>
            </a:r>
          </a:p>
          <a:p>
            <a:r>
              <a:rPr lang="en-US" dirty="0" err="1"/>
              <a:t>EStaRS</a:t>
            </a:r>
            <a:r>
              <a:rPr lang="en-US" dirty="0"/>
              <a:t> is still in the design process as we develop fabrication methods</a:t>
            </a:r>
          </a:p>
        </p:txBody>
      </p:sp>
    </p:spTree>
    <p:extLst>
      <p:ext uri="{BB962C8B-B14F-4D97-AF65-F5344CB8AC3E}">
        <p14:creationId xmlns:p14="http://schemas.microsoft.com/office/powerpoint/2010/main" val="67244131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wing </a:t>
            </a:r>
          </a:p>
          <a:p>
            <a:r>
              <a:rPr lang="en-US" dirty="0"/>
              <a:t>Could we replace outlet slotted pipes?</a:t>
            </a:r>
          </a:p>
          <a:p>
            <a:pPr lvl="1"/>
            <a:r>
              <a:rPr lang="en-US" dirty="0"/>
              <a:t>Gravity Exclusion Zones</a:t>
            </a:r>
          </a:p>
          <a:p>
            <a:r>
              <a:rPr lang="en-US" dirty="0"/>
              <a:t>Water level changes above sand result in unnecessary water waste</a:t>
            </a:r>
          </a:p>
          <a:p>
            <a:pPr lvl="1"/>
            <a:endParaRPr lang="en-US" dirty="0"/>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66295" y="1500357"/>
            <a:ext cx="3016155" cy="5357643"/>
          </a:xfrm>
          <a:prstGeom prst="rect">
            <a:avLst/>
          </a:prstGeom>
        </p:spPr>
      </p:pic>
      <p:pic>
        <p:nvPicPr>
          <p:cNvPr id="7" name="Picture 6">
            <a:extLst>
              <a:ext uri="{FF2B5EF4-FFF2-40B4-BE49-F238E27FC236}">
                <a16:creationId xmlns:a16="http://schemas.microsoft.com/office/drawing/2014/main" id="{07B91308-8F93-4A02-BDBC-A171F23CBD5C}"/>
              </a:ext>
            </a:extLst>
          </p:cNvPr>
          <p:cNvPicPr>
            <a:picLocks noChangeAspect="1"/>
          </p:cNvPicPr>
          <p:nvPr/>
        </p:nvPicPr>
        <p:blipFill>
          <a:blip r:embed="rId5"/>
          <a:stretch>
            <a:fillRect/>
          </a:stretch>
        </p:blipFill>
        <p:spPr>
          <a:xfrm>
            <a:off x="5134303" y="1828274"/>
            <a:ext cx="3480493" cy="811705"/>
          </a:xfrm>
          <a:prstGeom prst="rect">
            <a:avLst/>
          </a:prstGeom>
        </p:spPr>
      </p:pic>
      <p:pic>
        <p:nvPicPr>
          <p:cNvPr id="4" name="Picture 3">
            <a:extLst>
              <a:ext uri="{FF2B5EF4-FFF2-40B4-BE49-F238E27FC236}">
                <a16:creationId xmlns:a16="http://schemas.microsoft.com/office/drawing/2014/main" id="{93760794-8C9B-4B73-B447-CAC7EDEEEE45}"/>
              </a:ext>
            </a:extLst>
          </p:cNvPr>
          <p:cNvPicPr>
            <a:picLocks noChangeAspect="1"/>
          </p:cNvPicPr>
          <p:nvPr/>
        </p:nvPicPr>
        <p:blipFill>
          <a:blip r:embed="rId6"/>
          <a:stretch>
            <a:fillRect/>
          </a:stretch>
        </p:blipFill>
        <p:spPr>
          <a:xfrm>
            <a:off x="4191657" y="3312576"/>
            <a:ext cx="4359413" cy="359539"/>
          </a:xfrm>
          <a:prstGeom prst="rect">
            <a:avLst/>
          </a:prstGeom>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pPr lvl="1"/>
            <a:r>
              <a:rPr lang="en-US" dirty="0"/>
              <a:t>Need to know the depth of the active filtration zone as a function of sand diameter and filtration velocity</a:t>
            </a:r>
          </a:p>
          <a:p>
            <a:r>
              <a:rPr lang="en-US" dirty="0"/>
              <a:t>No evidence yet of breakthrough happening before max head loss. Thus shallower filters may be possible</a:t>
            </a:r>
          </a:p>
          <a:p>
            <a:r>
              <a:rPr lang="en-US" dirty="0"/>
              <a:t>Eliminating slots is worth continued exploration, but may have failure modes that are worse than slots</a:t>
            </a:r>
          </a:p>
          <a:p>
            <a:r>
              <a:rPr lang="en-US" dirty="0"/>
              <a:t>More research required to improve the design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3"/>
            <a:ext cx="12192000" cy="9144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427"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12149186" cy="80200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1.66667E-6 -2.59259E-6 L 0.17135 -0.59815 " pathEditMode="relative" rAng="0" ptsTypes="AA">
                                      <p:cBhvr>
                                        <p:cTn id="6" dur="2000" fill="hold"/>
                                        <p:tgtEl>
                                          <p:spTgt spid="563201"/>
                                        </p:tgtEl>
                                        <p:attrNameLst>
                                          <p:attrName>ppt_x</p:attrName>
                                          <p:attrName>ppt_y</p:attrName>
                                        </p:attrNameLst>
                                      </p:cBhvr>
                                      <p:rCtr x="8568" y="-2990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2.91667E-6 -2.22222E-6 L 0.00338 -0.99583 " pathEditMode="relative" rAng="0" ptsTypes="AA">
                                      <p:cBhvr>
                                        <p:cTn id="10" dur="2000" fill="hold"/>
                                        <p:tgtEl>
                                          <p:spTgt spid="563202"/>
                                        </p:tgtEl>
                                        <p:attrNameLst>
                                          <p:attrName>ppt_x</p:attrName>
                                          <p:attrName>ppt_y</p:attrName>
                                        </p:attrNameLst>
                                      </p:cBhvr>
                                      <p:rCtr x="169" y="-4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1600200"/>
            <a:ext cx="2433145" cy="4525963"/>
          </a:xfrm>
        </p:spPr>
        <p:txBody>
          <a:bodyPr/>
          <a:lstStyle/>
          <a:p>
            <a:r>
              <a:rPr lang="en-US" sz="2400" dirty="0"/>
              <a:t>Where is the </a:t>
            </a:r>
          </a:p>
          <a:p>
            <a:pPr lvl="1"/>
            <a:r>
              <a:rPr lang="en-US" sz="2000" dirty="0"/>
              <a:t>Flocculator?</a:t>
            </a:r>
          </a:p>
          <a:p>
            <a:pPr lvl="1"/>
            <a:r>
              <a:rPr lang="en-US" sz="2000" dirty="0"/>
              <a:t>Clarifier?</a:t>
            </a:r>
          </a:p>
          <a:p>
            <a:r>
              <a:rPr lang="en-US" sz="2400" dirty="0"/>
              <a:t>How many valves?</a:t>
            </a:r>
          </a:p>
          <a:p>
            <a:r>
              <a:rPr lang="en-US" sz="2400" dirty="0"/>
              <a:t>How many pumps?</a:t>
            </a:r>
          </a:p>
          <a:p>
            <a:r>
              <a:rPr lang="en-US" sz="2400" dirty="0"/>
              <a:t>What do you do if the filter is clogged and the backwash storage is empty?</a:t>
            </a:r>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5147" y="0"/>
            <a:ext cx="924685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Filters are well suited for taking clean water and making it cleaner. They are not a good choice for treating slightly turbid surface waters (greater than about 5 NTU)</a:t>
            </a:r>
          </a:p>
          <a:p>
            <a:pPr>
              <a:lnSpc>
                <a:spcPct val="90000"/>
              </a:lnSpc>
            </a:pPr>
            <a:r>
              <a:rPr lang="en-US" dirty="0"/>
              <a:t>Remove the majority of the particles and dissolved organics using flocculation/floc filter/plate (or tube) settlers</a:t>
            </a:r>
          </a:p>
        </p:txBody>
      </p:sp>
    </p:spTree>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a:t>StaRS</a:t>
            </a:r>
            <a:r>
              <a:rPr lang="en-US" dirty="0"/>
              <a:t> 3 main advantages over RSF</a:t>
            </a:r>
          </a:p>
          <a:p>
            <a:pPr lvl="1"/>
            <a:r>
              <a:rPr lang="en-US" dirty="0"/>
              <a:t>______________________</a:t>
            </a:r>
          </a:p>
          <a:p>
            <a:pPr lvl="1"/>
            <a:r>
              <a:rPr lang="en-US" dirty="0"/>
              <a:t>______________________________________</a:t>
            </a:r>
          </a:p>
          <a:p>
            <a:pPr lvl="1"/>
            <a:r>
              <a:rPr lang="en-US" dirty="0"/>
              <a:t>Single valve control</a:t>
            </a:r>
          </a:p>
          <a:p>
            <a:pPr lvl="1"/>
            <a:r>
              <a:rPr lang="en-US" dirty="0"/>
              <a:t>No big valves needed!</a:t>
            </a:r>
          </a:p>
          <a:p>
            <a:pPr lvl="1"/>
            <a:r>
              <a:rPr lang="en-US" dirty="0"/>
              <a:t>Backwash water isn’t chlorinated – filters are biologically active</a:t>
            </a:r>
          </a:p>
          <a:p>
            <a:pPr lvl="1"/>
            <a:r>
              <a:rPr lang="en-US" dirty="0"/>
              <a:t>Hydraulic controls assure steady flow uniformly distributed between filters</a:t>
            </a:r>
          </a:p>
          <a:p>
            <a:r>
              <a:rPr lang="en-US" dirty="0"/>
              <a:t>RSF (and </a:t>
            </a:r>
            <a:r>
              <a:rPr lang="en-US" dirty="0" err="1"/>
              <a:t>StaRS</a:t>
            </a:r>
            <a:r>
              <a:rPr lang="en-US" dirty="0"/>
              <a:t>) require pretreatment with coagulant</a:t>
            </a:r>
          </a:p>
          <a:p>
            <a:r>
              <a:rPr lang="en-US" dirty="0"/>
              <a:t>Sand Filters CAN NOT treat high turbidity water</a:t>
            </a:r>
          </a:p>
          <a:p>
            <a:pPr marL="0" indent="0">
              <a:buNone/>
            </a:pPr>
            <a:endParaRPr lang="en-US" dirty="0"/>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13EC29-660D-47F5-8CFC-38E0EC8ABC84}"/>
              </a:ext>
            </a:extLst>
          </p:cNvPr>
          <p:cNvPicPr>
            <a:picLocks noChangeAspect="1"/>
          </p:cNvPicPr>
          <p:nvPr/>
        </p:nvPicPr>
        <p:blipFill>
          <a:blip r:embed="rId3"/>
          <a:stretch>
            <a:fillRect/>
          </a:stretch>
        </p:blipFill>
        <p:spPr>
          <a:xfrm>
            <a:off x="8944727" y="0"/>
            <a:ext cx="3247273" cy="6379779"/>
          </a:xfrm>
          <a:prstGeom prst="rect">
            <a:avLst/>
          </a:prstGeom>
        </p:spPr>
      </p:pic>
      <p:sp>
        <p:nvSpPr>
          <p:cNvPr id="2" name="Title 1">
            <a:extLst>
              <a:ext uri="{FF2B5EF4-FFF2-40B4-BE49-F238E27FC236}">
                <a16:creationId xmlns:a16="http://schemas.microsoft.com/office/drawing/2014/main" id="{3C51D17F-02C2-4E49-B3A6-ABC35FA18D1C}"/>
              </a:ext>
            </a:extLst>
          </p:cNvPr>
          <p:cNvSpPr>
            <a:spLocks noGrp="1"/>
          </p:cNvSpPr>
          <p:nvPr>
            <p:ph type="title"/>
          </p:nvPr>
        </p:nvSpPr>
        <p:spPr>
          <a:xfrm>
            <a:off x="457199" y="228600"/>
            <a:ext cx="8245367" cy="1143000"/>
          </a:xfrm>
        </p:spPr>
        <p:txBody>
          <a:bodyPr/>
          <a:lstStyle/>
          <a:p>
            <a:r>
              <a:rPr lang="en-US" dirty="0"/>
              <a:t>Questions for Teams in Gather</a:t>
            </a:r>
          </a:p>
        </p:txBody>
      </p:sp>
      <p:sp>
        <p:nvSpPr>
          <p:cNvPr id="3" name="Content Placeholder 2">
            <a:extLst>
              <a:ext uri="{FF2B5EF4-FFF2-40B4-BE49-F238E27FC236}">
                <a16:creationId xmlns:a16="http://schemas.microsoft.com/office/drawing/2014/main" id="{5CAADC7F-6A82-4BDB-A9EF-32A790928167}"/>
              </a:ext>
            </a:extLst>
          </p:cNvPr>
          <p:cNvSpPr>
            <a:spLocks noGrp="1"/>
          </p:cNvSpPr>
          <p:nvPr>
            <p:ph idx="1"/>
          </p:nvPr>
        </p:nvSpPr>
        <p:spPr>
          <a:xfrm>
            <a:off x="457201" y="1600200"/>
            <a:ext cx="8592206" cy="4525963"/>
          </a:xfrm>
        </p:spPr>
        <p:txBody>
          <a:bodyPr/>
          <a:lstStyle/>
          <a:p>
            <a:r>
              <a:rPr lang="en-US" sz="2800" dirty="0"/>
              <a:t>Suppose a water treatment plant has 2 </a:t>
            </a:r>
            <a:r>
              <a:rPr lang="en-US" sz="2800" dirty="0" err="1"/>
              <a:t>EStaRS</a:t>
            </a:r>
            <a:r>
              <a:rPr lang="en-US" sz="2800" dirty="0"/>
              <a:t> filters treating water from a prefabricated clarifier</a:t>
            </a:r>
          </a:p>
          <a:p>
            <a:pPr lvl="1"/>
            <a:r>
              <a:rPr lang="en-US" sz="2400" dirty="0"/>
              <a:t>The community size increases and they get a larger clarifier and a third </a:t>
            </a:r>
            <a:r>
              <a:rPr lang="en-US" sz="2400" dirty="0" err="1"/>
              <a:t>EStaRS</a:t>
            </a:r>
            <a:endParaRPr lang="en-US" sz="2400" dirty="0"/>
          </a:p>
          <a:p>
            <a:pPr lvl="1"/>
            <a:r>
              <a:rPr lang="en-US" sz="2400" dirty="0"/>
              <a:t>What do they need to do to connect the third </a:t>
            </a:r>
            <a:r>
              <a:rPr lang="en-US" sz="2400" dirty="0" err="1"/>
              <a:t>EStaRS</a:t>
            </a:r>
            <a:r>
              <a:rPr lang="en-US" sz="2400" dirty="0"/>
              <a:t>?</a:t>
            </a:r>
          </a:p>
          <a:p>
            <a:pPr lvl="1"/>
            <a:r>
              <a:rPr lang="en-US" sz="2400" dirty="0"/>
              <a:t>How many plumbing connections does it need? Identify all the inputs and outputs!</a:t>
            </a:r>
          </a:p>
          <a:p>
            <a:r>
              <a:rPr lang="en-US" sz="2800" dirty="0"/>
              <a:t>How does an operator see that an </a:t>
            </a:r>
            <a:r>
              <a:rPr lang="en-US" sz="2800" dirty="0" err="1"/>
              <a:t>EStaRS</a:t>
            </a:r>
            <a:r>
              <a:rPr lang="en-US" sz="2800" dirty="0"/>
              <a:t> is clogging?</a:t>
            </a:r>
          </a:p>
          <a:p>
            <a:r>
              <a:rPr lang="en-US" sz="2800" dirty="0"/>
              <a:t>How could you make it easier for the operator to know the filter flow rate without having to look inside the filter inlet tank at the LFOM?</a:t>
            </a:r>
          </a:p>
        </p:txBody>
      </p:sp>
    </p:spTree>
    <p:extLst>
      <p:ext uri="{BB962C8B-B14F-4D97-AF65-F5344CB8AC3E}">
        <p14:creationId xmlns:p14="http://schemas.microsoft.com/office/powerpoint/2010/main" val="258841731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0.371"/>
  <p:tag name="LATEXADDIN" val="\documentclass{article}&#10;\usepackage{amsmath}&#10;\pagestyle{empty}&#10;\begin{document}&#10;&#10;$$\left( \Pi_{Fi}^{Bw} - 1 \right) H_{FiSand}$$&#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41.77"/>
  <p:tag name="LATEXADDIN" val="\documentclass{article}&#10;\usepackage{amsmath}&#10;\pagestyle{empty}&#10;\begin{document}&#10;&#10;$h_{l_{BackWashSand}} + h_{l_{Trunk}} + h_{l_{Orifice}}$&#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76.4529"/>
  <p:tag name="LATEXADDIN" val="\documentclass{article}&#10;\usepackage{amsmath}&#10;\pagestyle{empty}&#10;\begin{document}&#10;$ h_{l_{Siphon}}$&#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202.85"/>
  <p:tag name="LATEXADDIN" val="\documentclass{article}&#10;\usepackage{amsmath}&#10;\pagestyle{empty}&#10;\begin{document}&#10;&#10;$h_{l_{SandClean}} + h_{l_{Plumbing}}$&#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378.7027"/>
  <p:tag name="LATEXADDIN" val="\documentclass{article}&#10;\usepackage{amsmath}&#10;\pagestyle{empty}&#10;\begin{document}&#10;&#10;$h_{l_{Fi_{total}}}$&#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582.6772"/>
  <p:tag name="LATEXADDIN" val="\documentclass{article}&#10;\usepackage{amsmath}&#10;\pagestyle{empty}&#10;\begin{document}&#10;&#10;$h_{l_{FiFlocs_{max}}}$&#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sz="2000" b="0" dirty="0"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141742</TotalTime>
  <Words>5221</Words>
  <Application>Microsoft Office PowerPoint</Application>
  <PresentationFormat>Widescreen</PresentationFormat>
  <Paragraphs>736</Paragraphs>
  <Slides>93</Slides>
  <Notes>53</Notes>
  <HiddenSlides>0</HiddenSlides>
  <MMClips>6</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5" baseType="lpstr">
      <vt:lpstr>Wingdings</vt:lpstr>
      <vt:lpstr>Calibri</vt:lpstr>
      <vt:lpstr>Symbol</vt:lpstr>
      <vt:lpstr>Times New Roman</vt:lpstr>
      <vt:lpstr>Book Antiqua</vt:lpstr>
      <vt:lpstr>Candara</vt:lpstr>
      <vt:lpstr>Arial</vt:lpstr>
      <vt:lpstr>Century Gothic</vt:lpstr>
      <vt:lpstr>Cambria Math</vt:lpstr>
      <vt:lpstr>Monotype Sorts</vt:lpstr>
      <vt:lpstr>SWOT 2021</vt:lpstr>
      <vt:lpstr>Photo Editor Photo</vt:lpstr>
      <vt:lpstr>Filtration Design</vt:lpstr>
      <vt:lpstr>Filtration Outline</vt:lpstr>
      <vt:lpstr>Categorizing Filters</vt:lpstr>
      <vt:lpstr>Sand Filtration Technologies</vt:lpstr>
      <vt:lpstr>Filter range of applicability  The “if it is dirty, filter it” Myth</vt:lpstr>
      <vt:lpstr>Floc/Floc Filter/Plate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Fluidized Bed: each sand grain is falling at its terminal velocity</vt:lpstr>
      <vt:lpstr>Filter Hydraulics</vt:lpstr>
      <vt:lpstr>Porosity</vt:lpstr>
      <vt:lpstr>Porosity</vt:lpstr>
      <vt:lpstr>Sand Grading</vt:lpstr>
      <vt:lpstr>Clean Bed Head Loss (Karmen Kozeny)</vt:lpstr>
      <vt:lpstr>Backwash Requirements – Head Loss (force balance)</vt:lpstr>
      <vt:lpstr>What does this analysis miss?</vt:lpstr>
      <vt:lpstr>Backwash Requirements – Flow Rate</vt:lpstr>
      <vt:lpstr>Head loss through a filter as a function of flow rate</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Stacked Rapid Sand Filter in Context</vt:lpstr>
      <vt:lpstr>PowerPoint Presentation</vt:lpstr>
      <vt:lpstr>Top View of Filter Controls</vt:lpstr>
      <vt:lpstr>PowerPoint Presentation</vt:lpstr>
      <vt:lpstr>PowerPoint Presentation</vt:lpstr>
      <vt:lpstr>PowerPoint Presentation</vt:lpstr>
      <vt:lpstr>Sand dump</vt:lpstr>
      <vt:lpstr>PowerPoint Presentation</vt:lpstr>
      <vt:lpstr>PowerPoint Presentation</vt:lpstr>
      <vt:lpstr>PowerPoint Presentation</vt:lpstr>
      <vt:lpstr>StaRS Internal Plumbing</vt:lpstr>
      <vt:lpstr>StaRS Internal Plumbing</vt:lpstr>
      <vt:lpstr>Inlet Branches</vt:lpstr>
      <vt:lpstr>Inlet Branch in the sand</vt:lpstr>
      <vt:lpstr>Outlet Branches: 0.2 mm slots to prevent sand from exiting</vt:lpstr>
      <vt:lpstr>Slotted Outlet Branch Failures</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trunks Assume expansion ratio of 1.3</vt:lpstr>
      <vt:lpstr>Head loss through FIXED HEIGHT of the Fluidized Bed as a function of flow rate</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StaRS Backwash Advantages</vt:lpstr>
      <vt:lpstr>EStaRS and OStaRS Enclosed vs. Open</vt:lpstr>
      <vt:lpstr>Enclosed StaRS</vt:lpstr>
      <vt:lpstr>EStarS Backwash</vt:lpstr>
      <vt:lpstr>EStaRS Pressure at end of filtration</vt:lpstr>
      <vt:lpstr>EStaRS Pressure during Backwash</vt:lpstr>
      <vt:lpstr>EStaRS Controls</vt:lpstr>
      <vt:lpstr>EStaRS Advantage</vt:lpstr>
      <vt:lpstr>StaRS Challenges</vt:lpstr>
      <vt:lpstr>StaRS Optimization</vt:lpstr>
      <vt:lpstr>PowerPoint Presentation</vt:lpstr>
      <vt:lpstr>Conclusions…</vt:lpstr>
      <vt:lpstr>…Conclusions</vt:lpstr>
      <vt:lpstr>Questions for Teams in Gather</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5918</cp:revision>
  <cp:lastPrinted>2014-11-08T19:01:33Z</cp:lastPrinted>
  <dcterms:created xsi:type="dcterms:W3CDTF">2004-05-06T14:53:47Z</dcterms:created>
  <dcterms:modified xsi:type="dcterms:W3CDTF">2022-11-10T13:42:18Z</dcterms:modified>
</cp:coreProperties>
</file>